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 id="2147483683" r:id="rId5"/>
  </p:sldMasterIdLst>
  <p:notesMasterIdLst>
    <p:notesMasterId r:id="rId70"/>
  </p:notesMasterIdLst>
  <p:sldIdLst>
    <p:sldId id="349" r:id="rId6"/>
    <p:sldId id="383" r:id="rId7"/>
    <p:sldId id="396" r:id="rId8"/>
    <p:sldId id="403" r:id="rId9"/>
    <p:sldId id="406" r:id="rId10"/>
    <p:sldId id="407" r:id="rId11"/>
    <p:sldId id="416" r:id="rId12"/>
    <p:sldId id="408" r:id="rId13"/>
    <p:sldId id="418" r:id="rId14"/>
    <p:sldId id="419" r:id="rId15"/>
    <p:sldId id="412" r:id="rId16"/>
    <p:sldId id="413" r:id="rId17"/>
    <p:sldId id="421" r:id="rId18"/>
    <p:sldId id="483" r:id="rId19"/>
    <p:sldId id="484" r:id="rId20"/>
    <p:sldId id="436" r:id="rId21"/>
    <p:sldId id="425" r:id="rId22"/>
    <p:sldId id="426" r:id="rId23"/>
    <p:sldId id="427" r:id="rId24"/>
    <p:sldId id="431" r:id="rId25"/>
    <p:sldId id="486" r:id="rId26"/>
    <p:sldId id="438" r:id="rId27"/>
    <p:sldId id="439" r:id="rId28"/>
    <p:sldId id="444" r:id="rId29"/>
    <p:sldId id="447" r:id="rId30"/>
    <p:sldId id="440" r:id="rId31"/>
    <p:sldId id="470" r:id="rId32"/>
    <p:sldId id="472" r:id="rId33"/>
    <p:sldId id="473" r:id="rId34"/>
    <p:sldId id="448" r:id="rId35"/>
    <p:sldId id="442" r:id="rId36"/>
    <p:sldId id="443" r:id="rId37"/>
    <p:sldId id="445" r:id="rId38"/>
    <p:sldId id="434" r:id="rId39"/>
    <p:sldId id="435" r:id="rId40"/>
    <p:sldId id="451" r:id="rId41"/>
    <p:sldId id="452" r:id="rId42"/>
    <p:sldId id="453" r:id="rId43"/>
    <p:sldId id="454" r:id="rId44"/>
    <p:sldId id="455" r:id="rId45"/>
    <p:sldId id="456" r:id="rId46"/>
    <p:sldId id="458" r:id="rId47"/>
    <p:sldId id="457" r:id="rId48"/>
    <p:sldId id="465" r:id="rId49"/>
    <p:sldId id="466" r:id="rId50"/>
    <p:sldId id="494" r:id="rId51"/>
    <p:sldId id="475" r:id="rId52"/>
    <p:sldId id="476" r:id="rId53"/>
    <p:sldId id="477" r:id="rId54"/>
    <p:sldId id="459" r:id="rId55"/>
    <p:sldId id="460" r:id="rId56"/>
    <p:sldId id="461" r:id="rId57"/>
    <p:sldId id="462" r:id="rId58"/>
    <p:sldId id="463" r:id="rId59"/>
    <p:sldId id="464" r:id="rId60"/>
    <p:sldId id="496" r:id="rId61"/>
    <p:sldId id="480" r:id="rId62"/>
    <p:sldId id="481" r:id="rId63"/>
    <p:sldId id="482" r:id="rId64"/>
    <p:sldId id="491" r:id="rId65"/>
    <p:sldId id="492" r:id="rId66"/>
    <p:sldId id="493" r:id="rId67"/>
    <p:sldId id="488" r:id="rId68"/>
    <p:sldId id="489"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8DA"/>
    <a:srgbClr val="15B8EB"/>
    <a:srgbClr val="6385D1"/>
    <a:srgbClr val="EFFFFF"/>
    <a:srgbClr val="E8EAED"/>
    <a:srgbClr val="0000CC"/>
    <a:srgbClr val="EBFFFF"/>
    <a:srgbClr val="4D85C3"/>
    <a:srgbClr val="CC66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snapToGrid="0">
      <p:cViewPr varScale="1">
        <p:scale>
          <a:sx n="86" d="100"/>
          <a:sy n="86" d="100"/>
        </p:scale>
        <p:origin x="137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 Type="http://schemas.openxmlformats.org/officeDocument/2006/relationships/slide" Target="slides/slide2.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8E012-1D81-4A40-88AE-9A7D1645491B}" type="datetimeFigureOut">
              <a:rPr lang="tr-TR" smtClean="0"/>
              <a:pPr/>
              <a:t>21.01.2021</a:t>
            </a:fld>
            <a:endParaRPr lang="tr-TR"/>
          </a:p>
        </p:txBody>
      </p:sp>
      <p:sp>
        <p:nvSpPr>
          <p:cNvPr id="4" name="Slayt Görüntüsü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CD3BA-39DC-4A3B-BDB8-B0CE96BC6A1A}" type="slidenum">
              <a:rPr lang="tr-TR" smtClean="0"/>
              <a:pPr/>
              <a:t>‹#›</a:t>
            </a:fld>
            <a:endParaRPr lang="tr-TR"/>
          </a:p>
        </p:txBody>
      </p:sp>
    </p:spTree>
    <p:extLst>
      <p:ext uri="{BB962C8B-B14F-4D97-AF65-F5344CB8AC3E}">
        <p14:creationId xmlns:p14="http://schemas.microsoft.com/office/powerpoint/2010/main" val="1059656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1371600" y="1143000"/>
            <a:ext cx="4114800" cy="3086100"/>
          </a:xfrm>
        </p:spPr>
      </p:sp>
      <p:sp>
        <p:nvSpPr>
          <p:cNvPr id="3" name="Not Yer Tutucusu 2"/>
          <p:cNvSpPr>
            <a:spLocks noGrp="1"/>
          </p:cNvSpPr>
          <p:nvPr>
            <p:ph type="body" idx="1"/>
          </p:nvPr>
        </p:nvSpPr>
        <p:spPr/>
        <p:txBody>
          <a:bodyPr/>
          <a:lstStyle/>
          <a:p>
            <a:endParaRPr lang="tr-TR"/>
          </a:p>
        </p:txBody>
      </p:sp>
    </p:spTree>
    <p:extLst>
      <p:ext uri="{BB962C8B-B14F-4D97-AF65-F5344CB8AC3E}">
        <p14:creationId xmlns:p14="http://schemas.microsoft.com/office/powerpoint/2010/main" val="213136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304130" name="Rectangle 2"/>
          <p:cNvSpPr>
            <a:spLocks noGrp="1" noChangeArrowheads="1"/>
          </p:cNvSpPr>
          <p:nvPr>
            <p:ph type="ctrTitle" sz="quarter"/>
          </p:nvPr>
        </p:nvSpPr>
        <p:spPr>
          <a:xfrm>
            <a:off x="685800" y="1676400"/>
            <a:ext cx="7772400" cy="1828800"/>
          </a:xfrm>
        </p:spPr>
        <p:txBody>
          <a:bodyPr/>
          <a:lstStyle>
            <a:lvl1pPr>
              <a:defRPr/>
            </a:lvl1pPr>
          </a:lstStyle>
          <a:p>
            <a:r>
              <a:rPr lang="tr-TR"/>
              <a:t>Asıl başlık stili için tıklatın</a:t>
            </a:r>
          </a:p>
        </p:txBody>
      </p:sp>
      <p:sp>
        <p:nvSpPr>
          <p:cNvPr id="304131"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tr-TR"/>
              <a:t>Asıl alt başlık stilini düzenlemek için tıklatın</a:t>
            </a:r>
          </a:p>
        </p:txBody>
      </p:sp>
      <p:sp>
        <p:nvSpPr>
          <p:cNvPr id="304132" name="Rectangle 4"/>
          <p:cNvSpPr>
            <a:spLocks noGrp="1" noChangeArrowheads="1"/>
          </p:cNvSpPr>
          <p:nvPr>
            <p:ph type="dt" sz="quarter" idx="2"/>
          </p:nvPr>
        </p:nvSpPr>
        <p:spPr/>
        <p:txBody>
          <a:bodyPr/>
          <a:lstStyle>
            <a:lvl1pPr>
              <a:defRPr/>
            </a:lvl1pPr>
          </a:lstStyle>
          <a:p>
            <a:pPr defTabSz="685800" fontAlgn="base">
              <a:spcBef>
                <a:spcPct val="0"/>
              </a:spcBef>
              <a:spcAft>
                <a:spcPct val="0"/>
              </a:spcAft>
            </a:pPr>
            <a:endParaRPr lang="tr-TR">
              <a:solidFill>
                <a:srgbClr val="FFFFFF"/>
              </a:solidFill>
            </a:endParaRPr>
          </a:p>
        </p:txBody>
      </p:sp>
      <p:sp>
        <p:nvSpPr>
          <p:cNvPr id="304133" name="Rectangle 5"/>
          <p:cNvSpPr>
            <a:spLocks noGrp="1" noChangeArrowheads="1"/>
          </p:cNvSpPr>
          <p:nvPr>
            <p:ph type="ftr" sz="quarter" idx="3"/>
          </p:nvPr>
        </p:nvSpPr>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304134" name="Rectangle 6"/>
          <p:cNvSpPr>
            <a:spLocks noGrp="1" noChangeArrowheads="1"/>
          </p:cNvSpPr>
          <p:nvPr>
            <p:ph type="sldNum" sz="quarter" idx="4"/>
          </p:nvPr>
        </p:nvSpPr>
        <p:spPr/>
        <p:txBody>
          <a:bodyPr/>
          <a:lstStyle>
            <a:lvl1pPr>
              <a:defRPr/>
            </a:lvl1pPr>
          </a:lstStyle>
          <a:p>
            <a:pPr defTabSz="685800" fontAlgn="base">
              <a:spcBef>
                <a:spcPct val="0"/>
              </a:spcBef>
              <a:spcAft>
                <a:spcPct val="0"/>
              </a:spcAft>
            </a:pPr>
            <a:fld id="{F15476AB-0A92-4902-ADA1-3103927415BB}"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398834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lvl1pPr>
              <a:defRPr/>
            </a:lvl1pPr>
          </a:lstStyle>
          <a:p>
            <a:pPr defTabSz="685800" fontAlgn="base">
              <a:spcBef>
                <a:spcPct val="0"/>
              </a:spcBef>
              <a:spcAft>
                <a:spcPct val="0"/>
              </a:spcAft>
            </a:pPr>
            <a:endParaRPr lang="tr-TR">
              <a:solidFill>
                <a:srgbClr val="FFFFFF"/>
              </a:solidFill>
            </a:endParaRPr>
          </a:p>
        </p:txBody>
      </p:sp>
      <p:sp>
        <p:nvSpPr>
          <p:cNvPr id="5" name="4 Altbilgi Yer Tutucusu"/>
          <p:cNvSpPr>
            <a:spLocks noGrp="1"/>
          </p:cNvSpPr>
          <p:nvPr>
            <p:ph type="ftr" sz="quarter" idx="11"/>
          </p:nvPr>
        </p:nvSpPr>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6" name="5 Slayt Numarası Yer Tutucusu"/>
          <p:cNvSpPr>
            <a:spLocks noGrp="1"/>
          </p:cNvSpPr>
          <p:nvPr>
            <p:ph type="sldNum" sz="quarter" idx="12"/>
          </p:nvPr>
        </p:nvSpPr>
        <p:spPr/>
        <p:txBody>
          <a:bodyPr/>
          <a:lstStyle>
            <a:lvl1pPr>
              <a:defRPr/>
            </a:lvl1pPr>
          </a:lstStyle>
          <a:p>
            <a:pPr defTabSz="685800" fontAlgn="base">
              <a:spcBef>
                <a:spcPct val="0"/>
              </a:spcBef>
              <a:spcAft>
                <a:spcPct val="0"/>
              </a:spcAft>
            </a:pPr>
            <a:fld id="{2DC35C4A-3F43-41DA-AE69-B56501DD5141}"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2490026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381000"/>
            <a:ext cx="2057400" cy="5715000"/>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381000"/>
            <a:ext cx="6019800" cy="5715000"/>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lvl1pPr>
              <a:defRPr/>
            </a:lvl1pPr>
          </a:lstStyle>
          <a:p>
            <a:pPr defTabSz="685800" fontAlgn="base">
              <a:spcBef>
                <a:spcPct val="0"/>
              </a:spcBef>
              <a:spcAft>
                <a:spcPct val="0"/>
              </a:spcAft>
            </a:pPr>
            <a:endParaRPr lang="tr-TR">
              <a:solidFill>
                <a:srgbClr val="FFFFFF"/>
              </a:solidFill>
            </a:endParaRPr>
          </a:p>
        </p:txBody>
      </p:sp>
      <p:sp>
        <p:nvSpPr>
          <p:cNvPr id="5" name="4 Altbilgi Yer Tutucusu"/>
          <p:cNvSpPr>
            <a:spLocks noGrp="1"/>
          </p:cNvSpPr>
          <p:nvPr>
            <p:ph type="ftr" sz="quarter" idx="11"/>
          </p:nvPr>
        </p:nvSpPr>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6" name="5 Slayt Numarası Yer Tutucusu"/>
          <p:cNvSpPr>
            <a:spLocks noGrp="1"/>
          </p:cNvSpPr>
          <p:nvPr>
            <p:ph type="sldNum" sz="quarter" idx="12"/>
          </p:nvPr>
        </p:nvSpPr>
        <p:spPr/>
        <p:txBody>
          <a:bodyPr/>
          <a:lstStyle>
            <a:lvl1pPr>
              <a:defRPr/>
            </a:lvl1pPr>
          </a:lstStyle>
          <a:p>
            <a:pPr defTabSz="685800" fontAlgn="base">
              <a:spcBef>
                <a:spcPct val="0"/>
              </a:spcBef>
              <a:spcAft>
                <a:spcPct val="0"/>
              </a:spcAft>
            </a:pPr>
            <a:fld id="{E8B59211-256F-41C9-A042-FA7A88E2D031}"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1620137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Başlık, İçerik ve Metin">
    <p:spTree>
      <p:nvGrpSpPr>
        <p:cNvPr id="1" name=""/>
        <p:cNvGrpSpPr/>
        <p:nvPr/>
      </p:nvGrpSpPr>
      <p:grpSpPr>
        <a:xfrm>
          <a:off x="0" y="0"/>
          <a:ext cx="0" cy="0"/>
          <a:chOff x="0" y="0"/>
          <a:chExt cx="0" cy="0"/>
        </a:xfrm>
      </p:grpSpPr>
      <p:sp>
        <p:nvSpPr>
          <p:cNvPr id="2" name="1 Başlık"/>
          <p:cNvSpPr>
            <a:spLocks noGrp="1"/>
          </p:cNvSpPr>
          <p:nvPr>
            <p:ph type="title"/>
          </p:nvPr>
        </p:nvSpPr>
        <p:spPr>
          <a:xfrm>
            <a:off x="457200" y="381000"/>
            <a:ext cx="8229600" cy="1371600"/>
          </a:xfrm>
        </p:spPr>
        <p:txBody>
          <a:bodyPr/>
          <a:lstStyle/>
          <a:p>
            <a:r>
              <a:rPr lang="tr-TR"/>
              <a:t>Asıl başlık stili için tıklatın</a:t>
            </a:r>
          </a:p>
        </p:txBody>
      </p:sp>
      <p:sp>
        <p:nvSpPr>
          <p:cNvPr id="3" name="2 İçerik Yer Tutucusu"/>
          <p:cNvSpPr>
            <a:spLocks noGrp="1"/>
          </p:cNvSpPr>
          <p:nvPr>
            <p:ph sz="half" idx="1"/>
          </p:nvPr>
        </p:nvSpPr>
        <p:spPr>
          <a:xfrm>
            <a:off x="457200" y="1981200"/>
            <a:ext cx="4038600" cy="41148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648200" y="1981200"/>
            <a:ext cx="4038600" cy="41148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a:xfrm>
            <a:off x="457200" y="6245225"/>
            <a:ext cx="2133600" cy="476250"/>
          </a:xfrm>
        </p:spPr>
        <p:txBody>
          <a:bodyPr/>
          <a:lstStyle>
            <a:lvl1pPr>
              <a:defRPr/>
            </a:lvl1pPr>
          </a:lstStyle>
          <a:p>
            <a:pPr defTabSz="685800" fontAlgn="base">
              <a:spcBef>
                <a:spcPct val="0"/>
              </a:spcBef>
              <a:spcAft>
                <a:spcPct val="0"/>
              </a:spcAft>
            </a:pPr>
            <a:endParaRPr lang="tr-TR">
              <a:solidFill>
                <a:srgbClr val="FFFFFF"/>
              </a:solidFill>
            </a:endParaRPr>
          </a:p>
        </p:txBody>
      </p:sp>
      <p:sp>
        <p:nvSpPr>
          <p:cNvPr id="6" name="5 Altbilgi Yer Tutucusu"/>
          <p:cNvSpPr>
            <a:spLocks noGrp="1"/>
          </p:cNvSpPr>
          <p:nvPr>
            <p:ph type="ftr" sz="quarter" idx="11"/>
          </p:nvPr>
        </p:nvSpPr>
        <p:spPr>
          <a:xfrm>
            <a:off x="3124200" y="6245225"/>
            <a:ext cx="2895600" cy="476250"/>
          </a:xfrm>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7" name="6 Slayt Numarası Yer Tutucusu"/>
          <p:cNvSpPr>
            <a:spLocks noGrp="1"/>
          </p:cNvSpPr>
          <p:nvPr>
            <p:ph type="sldNum" sz="quarter" idx="12"/>
          </p:nvPr>
        </p:nvSpPr>
        <p:spPr>
          <a:xfrm>
            <a:off x="6553200" y="6245225"/>
            <a:ext cx="2133600" cy="476250"/>
          </a:xfrm>
        </p:spPr>
        <p:txBody>
          <a:bodyPr/>
          <a:lstStyle>
            <a:lvl1pPr>
              <a:defRPr/>
            </a:lvl1pPr>
          </a:lstStyle>
          <a:p>
            <a:pPr defTabSz="685800" fontAlgn="base">
              <a:spcBef>
                <a:spcPct val="0"/>
              </a:spcBef>
              <a:spcAft>
                <a:spcPct val="0"/>
              </a:spcAft>
            </a:pPr>
            <a:fld id="{90BF83D4-B431-4267-B94B-43B452B52552}"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843892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Başlık ve Tablo">
    <p:spTree>
      <p:nvGrpSpPr>
        <p:cNvPr id="1" name=""/>
        <p:cNvGrpSpPr/>
        <p:nvPr/>
      </p:nvGrpSpPr>
      <p:grpSpPr>
        <a:xfrm>
          <a:off x="0" y="0"/>
          <a:ext cx="0" cy="0"/>
          <a:chOff x="0" y="0"/>
          <a:chExt cx="0" cy="0"/>
        </a:xfrm>
      </p:grpSpPr>
      <p:sp>
        <p:nvSpPr>
          <p:cNvPr id="2" name="1 Başlık"/>
          <p:cNvSpPr>
            <a:spLocks noGrp="1"/>
          </p:cNvSpPr>
          <p:nvPr>
            <p:ph type="title"/>
          </p:nvPr>
        </p:nvSpPr>
        <p:spPr>
          <a:xfrm>
            <a:off x="457200" y="381000"/>
            <a:ext cx="8229600" cy="1371600"/>
          </a:xfrm>
        </p:spPr>
        <p:txBody>
          <a:bodyPr/>
          <a:lstStyle/>
          <a:p>
            <a:r>
              <a:rPr lang="tr-TR"/>
              <a:t>Asıl başlık stili için tıklatın</a:t>
            </a:r>
          </a:p>
        </p:txBody>
      </p:sp>
      <p:sp>
        <p:nvSpPr>
          <p:cNvPr id="3" name="2 Tablo Yer Tutucusu"/>
          <p:cNvSpPr>
            <a:spLocks noGrp="1"/>
          </p:cNvSpPr>
          <p:nvPr>
            <p:ph type="tbl" idx="1"/>
          </p:nvPr>
        </p:nvSpPr>
        <p:spPr>
          <a:xfrm>
            <a:off x="457200" y="1981200"/>
            <a:ext cx="8229600" cy="4114800"/>
          </a:xfrm>
        </p:spPr>
        <p:txBody>
          <a:bodyPr/>
          <a:lstStyle/>
          <a:p>
            <a:endParaRPr lang="tr-TR"/>
          </a:p>
        </p:txBody>
      </p:sp>
      <p:sp>
        <p:nvSpPr>
          <p:cNvPr id="4" name="3 Veri Yer Tutucusu"/>
          <p:cNvSpPr>
            <a:spLocks noGrp="1"/>
          </p:cNvSpPr>
          <p:nvPr>
            <p:ph type="dt" sz="half" idx="10"/>
          </p:nvPr>
        </p:nvSpPr>
        <p:spPr>
          <a:xfrm>
            <a:off x="457200" y="6245225"/>
            <a:ext cx="2133600" cy="476250"/>
          </a:xfrm>
        </p:spPr>
        <p:txBody>
          <a:bodyPr/>
          <a:lstStyle>
            <a:lvl1pPr>
              <a:defRPr/>
            </a:lvl1pPr>
          </a:lstStyle>
          <a:p>
            <a:pPr defTabSz="685800" fontAlgn="base">
              <a:spcBef>
                <a:spcPct val="0"/>
              </a:spcBef>
              <a:spcAft>
                <a:spcPct val="0"/>
              </a:spcAft>
            </a:pPr>
            <a:endParaRPr lang="tr-TR">
              <a:solidFill>
                <a:srgbClr val="FFFFFF"/>
              </a:solidFill>
            </a:endParaRPr>
          </a:p>
        </p:txBody>
      </p:sp>
      <p:sp>
        <p:nvSpPr>
          <p:cNvPr id="5" name="4 Altbilgi Yer Tutucusu"/>
          <p:cNvSpPr>
            <a:spLocks noGrp="1"/>
          </p:cNvSpPr>
          <p:nvPr>
            <p:ph type="ftr" sz="quarter" idx="11"/>
          </p:nvPr>
        </p:nvSpPr>
        <p:spPr>
          <a:xfrm>
            <a:off x="3124200" y="6245225"/>
            <a:ext cx="2895600" cy="476250"/>
          </a:xfrm>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6" name="5 Slayt Numarası Yer Tutucusu"/>
          <p:cNvSpPr>
            <a:spLocks noGrp="1"/>
          </p:cNvSpPr>
          <p:nvPr>
            <p:ph type="sldNum" sz="quarter" idx="12"/>
          </p:nvPr>
        </p:nvSpPr>
        <p:spPr>
          <a:xfrm>
            <a:off x="6553200" y="6245225"/>
            <a:ext cx="2133600" cy="476250"/>
          </a:xfrm>
        </p:spPr>
        <p:txBody>
          <a:bodyPr/>
          <a:lstStyle>
            <a:lvl1pPr>
              <a:defRPr/>
            </a:lvl1pPr>
          </a:lstStyle>
          <a:p>
            <a:pPr defTabSz="685800" fontAlgn="base">
              <a:spcBef>
                <a:spcPct val="0"/>
              </a:spcBef>
              <a:spcAft>
                <a:spcPct val="0"/>
              </a:spcAft>
            </a:pPr>
            <a:fld id="{9F88880C-E91C-4A32-A773-3B833168F639}"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4279361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2367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p14="http://schemas.microsoft.com/office/powerpoint/2010/main" val="4183052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779890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p14="http://schemas.microsoft.com/office/powerpoint/2010/main" val="1959276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9881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955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lvl1pPr>
              <a:defRPr/>
            </a:lvl1pPr>
          </a:lstStyle>
          <a:p>
            <a:pPr defTabSz="685800" fontAlgn="base">
              <a:spcBef>
                <a:spcPct val="0"/>
              </a:spcBef>
              <a:spcAft>
                <a:spcPct val="0"/>
              </a:spcAft>
            </a:pPr>
            <a:endParaRPr lang="tr-TR">
              <a:solidFill>
                <a:srgbClr val="FFFFFF"/>
              </a:solidFill>
            </a:endParaRPr>
          </a:p>
        </p:txBody>
      </p:sp>
      <p:sp>
        <p:nvSpPr>
          <p:cNvPr id="5" name="4 Altbilgi Yer Tutucusu"/>
          <p:cNvSpPr>
            <a:spLocks noGrp="1"/>
          </p:cNvSpPr>
          <p:nvPr>
            <p:ph type="ftr" sz="quarter" idx="11"/>
          </p:nvPr>
        </p:nvSpPr>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6" name="5 Slayt Numarası Yer Tutucusu"/>
          <p:cNvSpPr>
            <a:spLocks noGrp="1"/>
          </p:cNvSpPr>
          <p:nvPr>
            <p:ph type="sldNum" sz="quarter" idx="12"/>
          </p:nvPr>
        </p:nvSpPr>
        <p:spPr/>
        <p:txBody>
          <a:bodyPr/>
          <a:lstStyle>
            <a:lvl1pPr>
              <a:defRPr/>
            </a:lvl1p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29394460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5618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tr-TR"/>
              <a:t>Asıl başlık stilini düzenlemek için tıklayın</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p14="http://schemas.microsoft.com/office/powerpoint/2010/main" val="2947057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775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6098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33745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81253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34979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631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pPr/>
              <a:t>‹#›</a:t>
            </a:fld>
            <a:endParaRPr lang="en-US" dirty="0"/>
          </a:p>
        </p:txBody>
      </p:sp>
    </p:spTree>
    <p:extLst>
      <p:ext uri="{BB962C8B-B14F-4D97-AF65-F5344CB8AC3E}">
        <p14:creationId xmlns:p14="http://schemas.microsoft.com/office/powerpoint/2010/main" val="2105083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2621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2"/>
            <a:ext cx="7772400" cy="1362075"/>
          </a:xfrm>
        </p:spPr>
        <p:txBody>
          <a:bodyPr anchor="t"/>
          <a:lstStyle>
            <a:lvl1pPr algn="l">
              <a:defRPr sz="3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lvl1pPr>
              <a:defRPr/>
            </a:lvl1pPr>
          </a:lstStyle>
          <a:p>
            <a:pPr defTabSz="685800" fontAlgn="base">
              <a:spcBef>
                <a:spcPct val="0"/>
              </a:spcBef>
              <a:spcAft>
                <a:spcPct val="0"/>
              </a:spcAft>
            </a:pPr>
            <a:endParaRPr lang="tr-TR">
              <a:solidFill>
                <a:srgbClr val="FFFFFF"/>
              </a:solidFill>
            </a:endParaRPr>
          </a:p>
        </p:txBody>
      </p:sp>
      <p:sp>
        <p:nvSpPr>
          <p:cNvPr id="5" name="4 Altbilgi Yer Tutucusu"/>
          <p:cNvSpPr>
            <a:spLocks noGrp="1"/>
          </p:cNvSpPr>
          <p:nvPr>
            <p:ph type="ftr" sz="quarter" idx="11"/>
          </p:nvPr>
        </p:nvSpPr>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6" name="5 Slayt Numarası Yer Tutucusu"/>
          <p:cNvSpPr>
            <a:spLocks noGrp="1"/>
          </p:cNvSpPr>
          <p:nvPr>
            <p:ph type="sldNum" sz="quarter" idx="12"/>
          </p:nvPr>
        </p:nvSpPr>
        <p:spPr/>
        <p:txBody>
          <a:bodyPr/>
          <a:lstStyle>
            <a:lvl1pPr>
              <a:defRPr/>
            </a:lvl1pPr>
          </a:lstStyle>
          <a:p>
            <a:pPr defTabSz="685800" fontAlgn="base">
              <a:spcBef>
                <a:spcPct val="0"/>
              </a:spcBef>
              <a:spcAft>
                <a:spcPct val="0"/>
              </a:spcAft>
            </a:pPr>
            <a:fld id="{1F1AA1F6-859B-41FE-A339-B0E4A52988B7}"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1128927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981200"/>
            <a:ext cx="40386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981200"/>
            <a:ext cx="40386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lvl1pPr>
              <a:defRPr/>
            </a:lvl1pPr>
          </a:lstStyle>
          <a:p>
            <a:pPr defTabSz="685800" fontAlgn="base">
              <a:spcBef>
                <a:spcPct val="0"/>
              </a:spcBef>
              <a:spcAft>
                <a:spcPct val="0"/>
              </a:spcAft>
            </a:pPr>
            <a:endParaRPr lang="tr-TR">
              <a:solidFill>
                <a:srgbClr val="FFFFFF"/>
              </a:solidFill>
            </a:endParaRPr>
          </a:p>
        </p:txBody>
      </p:sp>
      <p:sp>
        <p:nvSpPr>
          <p:cNvPr id="6" name="5 Altbilgi Yer Tutucusu"/>
          <p:cNvSpPr>
            <a:spLocks noGrp="1"/>
          </p:cNvSpPr>
          <p:nvPr>
            <p:ph type="ftr" sz="quarter" idx="11"/>
          </p:nvPr>
        </p:nvSpPr>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7" name="6 Slayt Numarası Yer Tutucusu"/>
          <p:cNvSpPr>
            <a:spLocks noGrp="1"/>
          </p:cNvSpPr>
          <p:nvPr>
            <p:ph type="sldNum" sz="quarter" idx="12"/>
          </p:nvPr>
        </p:nvSpPr>
        <p:spPr/>
        <p:txBody>
          <a:bodyPr/>
          <a:lstStyle>
            <a:lvl1pPr>
              <a:defRPr/>
            </a:lvl1pPr>
          </a:lstStyle>
          <a:p>
            <a:pPr defTabSz="685800" fontAlgn="base">
              <a:spcBef>
                <a:spcPct val="0"/>
              </a:spcBef>
              <a:spcAft>
                <a:spcPct val="0"/>
              </a:spcAft>
            </a:pPr>
            <a:fld id="{2B9C4A38-B1E1-4665-AF50-7E111FA4AAC4}"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2930072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8229600" cy="1143000"/>
          </a:xfrm>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tıklatın</a:t>
            </a:r>
          </a:p>
        </p:txBody>
      </p:sp>
      <p:sp>
        <p:nvSpPr>
          <p:cNvPr id="6" name="5 İçerik Yer Tutucusu"/>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lvl1pPr>
              <a:defRPr/>
            </a:lvl1pPr>
          </a:lstStyle>
          <a:p>
            <a:pPr defTabSz="685800" fontAlgn="base">
              <a:spcBef>
                <a:spcPct val="0"/>
              </a:spcBef>
              <a:spcAft>
                <a:spcPct val="0"/>
              </a:spcAft>
            </a:pPr>
            <a:endParaRPr lang="tr-TR">
              <a:solidFill>
                <a:srgbClr val="FFFFFF"/>
              </a:solidFill>
            </a:endParaRPr>
          </a:p>
        </p:txBody>
      </p:sp>
      <p:sp>
        <p:nvSpPr>
          <p:cNvPr id="8" name="7 Altbilgi Yer Tutucusu"/>
          <p:cNvSpPr>
            <a:spLocks noGrp="1"/>
          </p:cNvSpPr>
          <p:nvPr>
            <p:ph type="ftr" sz="quarter" idx="11"/>
          </p:nvPr>
        </p:nvSpPr>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9" name="8 Slayt Numarası Yer Tutucusu"/>
          <p:cNvSpPr>
            <a:spLocks noGrp="1"/>
          </p:cNvSpPr>
          <p:nvPr>
            <p:ph type="sldNum" sz="quarter" idx="12"/>
          </p:nvPr>
        </p:nvSpPr>
        <p:spPr/>
        <p:txBody>
          <a:bodyPr/>
          <a:lstStyle>
            <a:lvl1pPr>
              <a:defRPr/>
            </a:lvl1pPr>
          </a:lstStyle>
          <a:p>
            <a:pPr defTabSz="685800" fontAlgn="base">
              <a:spcBef>
                <a:spcPct val="0"/>
              </a:spcBef>
              <a:spcAft>
                <a:spcPct val="0"/>
              </a:spcAft>
            </a:pPr>
            <a:fld id="{450F623F-6CC9-42EA-BCDF-C7D453963845}"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66557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lvl1pPr>
              <a:defRPr/>
            </a:lvl1pPr>
          </a:lstStyle>
          <a:p>
            <a:pPr defTabSz="685800" fontAlgn="base">
              <a:spcBef>
                <a:spcPct val="0"/>
              </a:spcBef>
              <a:spcAft>
                <a:spcPct val="0"/>
              </a:spcAft>
            </a:pPr>
            <a:endParaRPr lang="tr-TR">
              <a:solidFill>
                <a:srgbClr val="FFFFFF"/>
              </a:solidFill>
            </a:endParaRPr>
          </a:p>
        </p:txBody>
      </p:sp>
      <p:sp>
        <p:nvSpPr>
          <p:cNvPr id="4" name="3 Altbilgi Yer Tutucusu"/>
          <p:cNvSpPr>
            <a:spLocks noGrp="1"/>
          </p:cNvSpPr>
          <p:nvPr>
            <p:ph type="ftr" sz="quarter" idx="11"/>
          </p:nvPr>
        </p:nvSpPr>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5" name="4 Slayt Numarası Yer Tutucusu"/>
          <p:cNvSpPr>
            <a:spLocks noGrp="1"/>
          </p:cNvSpPr>
          <p:nvPr>
            <p:ph type="sldNum" sz="quarter" idx="12"/>
          </p:nvPr>
        </p:nvSpPr>
        <p:spPr/>
        <p:txBody>
          <a:bodyPr/>
          <a:lstStyle>
            <a:lvl1pPr>
              <a:defRPr/>
            </a:lvl1pPr>
          </a:lstStyle>
          <a:p>
            <a:pPr defTabSz="685800" fontAlgn="base">
              <a:spcBef>
                <a:spcPct val="0"/>
              </a:spcBef>
              <a:spcAft>
                <a:spcPct val="0"/>
              </a:spcAft>
            </a:pPr>
            <a:fld id="{0204DECA-E3C5-4728-9304-D3FAEEA507DA}"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1098370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lvl1pPr>
              <a:defRPr/>
            </a:lvl1pPr>
          </a:lstStyle>
          <a:p>
            <a:pPr defTabSz="685800" fontAlgn="base">
              <a:spcBef>
                <a:spcPct val="0"/>
              </a:spcBef>
              <a:spcAft>
                <a:spcPct val="0"/>
              </a:spcAft>
            </a:pPr>
            <a:endParaRPr lang="tr-TR">
              <a:solidFill>
                <a:srgbClr val="FFFFFF"/>
              </a:solidFill>
            </a:endParaRPr>
          </a:p>
        </p:txBody>
      </p:sp>
      <p:sp>
        <p:nvSpPr>
          <p:cNvPr id="3" name="2 Altbilgi Yer Tutucusu"/>
          <p:cNvSpPr>
            <a:spLocks noGrp="1"/>
          </p:cNvSpPr>
          <p:nvPr>
            <p:ph type="ftr" sz="quarter" idx="11"/>
          </p:nvPr>
        </p:nvSpPr>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4" name="3 Slayt Numarası Yer Tutucusu"/>
          <p:cNvSpPr>
            <a:spLocks noGrp="1"/>
          </p:cNvSpPr>
          <p:nvPr>
            <p:ph type="sldNum" sz="quarter" idx="12"/>
          </p:nvPr>
        </p:nvSpPr>
        <p:spPr/>
        <p:txBody>
          <a:bodyPr/>
          <a:lstStyle>
            <a:lvl1pPr>
              <a:defRPr/>
            </a:lvl1pPr>
          </a:lstStyle>
          <a:p>
            <a:pPr defTabSz="685800" fontAlgn="base">
              <a:spcBef>
                <a:spcPct val="0"/>
              </a:spcBef>
              <a:spcAft>
                <a:spcPct val="0"/>
              </a:spcAft>
            </a:pPr>
            <a:fld id="{561C3BCA-749F-4A04-9503-DA194A78366C}"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546972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1" y="273050"/>
            <a:ext cx="3008313" cy="1162050"/>
          </a:xfrm>
        </p:spPr>
        <p:txBody>
          <a:bodyPr anchor="b"/>
          <a:lstStyle>
            <a:lvl1pPr algn="l">
              <a:defRPr sz="1500" b="1"/>
            </a:lvl1pPr>
          </a:lstStyle>
          <a:p>
            <a:r>
              <a:rPr lang="tr-TR"/>
              <a:t>Asıl başlık stili için tıklatın</a:t>
            </a:r>
          </a:p>
        </p:txBody>
      </p:sp>
      <p:sp>
        <p:nvSpPr>
          <p:cNvPr id="3" name="2 İçerik Yer Tutucusu"/>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lvl1pPr>
              <a:defRPr/>
            </a:lvl1pPr>
          </a:lstStyle>
          <a:p>
            <a:pPr defTabSz="685800" fontAlgn="base">
              <a:spcBef>
                <a:spcPct val="0"/>
              </a:spcBef>
              <a:spcAft>
                <a:spcPct val="0"/>
              </a:spcAft>
            </a:pPr>
            <a:endParaRPr lang="tr-TR">
              <a:solidFill>
                <a:srgbClr val="FFFFFF"/>
              </a:solidFill>
            </a:endParaRPr>
          </a:p>
        </p:txBody>
      </p:sp>
      <p:sp>
        <p:nvSpPr>
          <p:cNvPr id="6" name="5 Altbilgi Yer Tutucusu"/>
          <p:cNvSpPr>
            <a:spLocks noGrp="1"/>
          </p:cNvSpPr>
          <p:nvPr>
            <p:ph type="ftr" sz="quarter" idx="11"/>
          </p:nvPr>
        </p:nvSpPr>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7" name="6 Slayt Numarası Yer Tutucusu"/>
          <p:cNvSpPr>
            <a:spLocks noGrp="1"/>
          </p:cNvSpPr>
          <p:nvPr>
            <p:ph type="sldNum" sz="quarter" idx="12"/>
          </p:nvPr>
        </p:nvSpPr>
        <p:spPr/>
        <p:txBody>
          <a:bodyPr/>
          <a:lstStyle>
            <a:lvl1pPr>
              <a:defRPr/>
            </a:lvl1pPr>
          </a:lstStyle>
          <a:p>
            <a:pPr defTabSz="685800" fontAlgn="base">
              <a:spcBef>
                <a:spcPct val="0"/>
              </a:spcBef>
              <a:spcAft>
                <a:spcPct val="0"/>
              </a:spcAft>
            </a:pPr>
            <a:fld id="{30947EC0-ED3B-4737-AEA1-899D5C316600}"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3614692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15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lvl1pPr>
              <a:defRPr/>
            </a:lvl1pPr>
          </a:lstStyle>
          <a:p>
            <a:pPr defTabSz="685800" fontAlgn="base">
              <a:spcBef>
                <a:spcPct val="0"/>
              </a:spcBef>
              <a:spcAft>
                <a:spcPct val="0"/>
              </a:spcAft>
            </a:pPr>
            <a:endParaRPr lang="tr-TR">
              <a:solidFill>
                <a:srgbClr val="FFFFFF"/>
              </a:solidFill>
            </a:endParaRPr>
          </a:p>
        </p:txBody>
      </p:sp>
      <p:sp>
        <p:nvSpPr>
          <p:cNvPr id="6" name="5 Altbilgi Yer Tutucusu"/>
          <p:cNvSpPr>
            <a:spLocks noGrp="1"/>
          </p:cNvSpPr>
          <p:nvPr>
            <p:ph type="ftr" sz="quarter" idx="11"/>
          </p:nvPr>
        </p:nvSpPr>
        <p:spPr/>
        <p:txBody>
          <a:bodyPr/>
          <a:lstStyle>
            <a:lvl1pPr>
              <a:defRPr/>
            </a:lvl1pPr>
          </a:lstStyle>
          <a:p>
            <a:pPr algn="ctr" defTabSz="685800" fontAlgn="base">
              <a:spcBef>
                <a:spcPct val="0"/>
              </a:spcBef>
              <a:spcAft>
                <a:spcPct val="0"/>
              </a:spcAft>
            </a:pPr>
            <a:endParaRPr lang="tr-TR">
              <a:solidFill>
                <a:srgbClr val="FFFFFF"/>
              </a:solidFill>
            </a:endParaRPr>
          </a:p>
        </p:txBody>
      </p:sp>
      <p:sp>
        <p:nvSpPr>
          <p:cNvPr id="7" name="6 Slayt Numarası Yer Tutucusu"/>
          <p:cNvSpPr>
            <a:spLocks noGrp="1"/>
          </p:cNvSpPr>
          <p:nvPr>
            <p:ph type="sldNum" sz="quarter" idx="12"/>
          </p:nvPr>
        </p:nvSpPr>
        <p:spPr/>
        <p:txBody>
          <a:bodyPr/>
          <a:lstStyle>
            <a:lvl1pPr>
              <a:defRPr/>
            </a:lvl1pPr>
          </a:lstStyle>
          <a:p>
            <a:pPr defTabSz="685800" fontAlgn="base">
              <a:spcBef>
                <a:spcPct val="0"/>
              </a:spcBef>
              <a:spcAft>
                <a:spcPct val="0"/>
              </a:spcAft>
            </a:pPr>
            <a:fld id="{174FE965-AF5D-4754-B720-50278FA07C65}"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3988328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31000">
              <a:schemeClr val="bg1">
                <a:lumMod val="60000"/>
                <a:lumOff val="40000"/>
              </a:schemeClr>
            </a:gs>
            <a:gs pos="52824">
              <a:schemeClr val="accent6">
                <a:lumMod val="60000"/>
                <a:lumOff val="40000"/>
              </a:schemeClr>
            </a:gs>
            <a:gs pos="75000">
              <a:schemeClr val="bg1">
                <a:lumMod val="60000"/>
                <a:lumOff val="40000"/>
              </a:schemeClr>
            </a:gs>
            <a:gs pos="100000">
              <a:schemeClr val="accent6">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tr-TR"/>
              <a:t>Asıl başlık stili için tıklatın</a:t>
            </a:r>
          </a:p>
        </p:txBody>
      </p:sp>
      <p:sp>
        <p:nvSpPr>
          <p:cNvPr id="303107" name="Rectangle 3"/>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3031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050">
                <a:effectLst>
                  <a:outerShdw blurRad="38100" dist="38100" dir="2700000" algn="tl">
                    <a:srgbClr val="000000"/>
                  </a:outerShdw>
                </a:effectLst>
                <a:latin typeface="Arial" charset="0"/>
              </a:defRPr>
            </a:lvl1pPr>
          </a:lstStyle>
          <a:p>
            <a:pPr defTabSz="685800" fontAlgn="base">
              <a:spcBef>
                <a:spcPct val="0"/>
              </a:spcBef>
              <a:spcAft>
                <a:spcPct val="0"/>
              </a:spcAft>
            </a:pPr>
            <a:endParaRPr lang="tr-TR">
              <a:solidFill>
                <a:srgbClr val="FFFFFF"/>
              </a:solidFill>
            </a:endParaRPr>
          </a:p>
        </p:txBody>
      </p:sp>
      <p:sp>
        <p:nvSpPr>
          <p:cNvPr id="30310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50">
                <a:effectLst>
                  <a:outerShdw blurRad="38100" dist="38100" dir="2700000" algn="tl">
                    <a:srgbClr val="000000"/>
                  </a:outerShdw>
                </a:effectLst>
                <a:latin typeface="Arial" charset="0"/>
              </a:defRPr>
            </a:lvl1pPr>
          </a:lstStyle>
          <a:p>
            <a:pPr algn="ctr" defTabSz="685800" fontAlgn="base">
              <a:spcBef>
                <a:spcPct val="0"/>
              </a:spcBef>
              <a:spcAft>
                <a:spcPct val="0"/>
              </a:spcAft>
            </a:pPr>
            <a:endParaRPr lang="tr-TR">
              <a:solidFill>
                <a:srgbClr val="FFFFFF"/>
              </a:solidFill>
            </a:endParaRPr>
          </a:p>
        </p:txBody>
      </p:sp>
      <p:sp>
        <p:nvSpPr>
          <p:cNvPr id="3031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50">
                <a:effectLst>
                  <a:outerShdw blurRad="38100" dist="38100" dir="2700000" algn="tl">
                    <a:srgbClr val="000000"/>
                  </a:outerShdw>
                </a:effectLst>
                <a:latin typeface="Arial" charset="0"/>
              </a:defRPr>
            </a:lvl1pPr>
          </a:lstStyle>
          <a:p>
            <a:pPr defTabSz="685800" fontAlgn="base">
              <a:spcBef>
                <a:spcPct val="0"/>
              </a:spcBef>
              <a:spcAft>
                <a:spcPct val="0"/>
              </a:spcAft>
            </a:pPr>
            <a:fld id="{4B61F151-41C7-48DB-B3C5-073B956B2281}" type="slidenum">
              <a:rPr lang="tr-TR" smtClean="0">
                <a:solidFill>
                  <a:srgbClr val="FFFFFF"/>
                </a:solidFill>
              </a:rPr>
              <a:pPr defTabSz="685800" fontAlgn="base">
                <a:spcBef>
                  <a:spcPct val="0"/>
                </a:spcBef>
                <a:spcAft>
                  <a:spcPct val="0"/>
                </a:spcAft>
              </a:pPr>
              <a:t>‹#›</a:t>
            </a:fld>
            <a:endParaRPr lang="tr-TR">
              <a:solidFill>
                <a:srgbClr val="FFFFFF"/>
              </a:solidFill>
            </a:endParaRPr>
          </a:p>
        </p:txBody>
      </p:sp>
    </p:spTree>
    <p:extLst>
      <p:ext uri="{BB962C8B-B14F-4D97-AF65-F5344CB8AC3E}">
        <p14:creationId xmlns:p14="http://schemas.microsoft.com/office/powerpoint/2010/main" val="761976959"/>
      </p:ext>
    </p:extLst>
  </p:cSld>
  <p:clrMap bg1="dk2" tx1="lt1" bg2="dk1"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ftr="0" dt="0"/>
  <p:txStyles>
    <p:titleStyle>
      <a:lvl1pPr algn="ctr" rtl="0" fontAlgn="base">
        <a:spcBef>
          <a:spcPct val="0"/>
        </a:spcBef>
        <a:spcAft>
          <a:spcPct val="0"/>
        </a:spcAft>
        <a:defRPr sz="33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2pPr>
      <a:lvl3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3pPr>
      <a:lvl4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4pPr>
      <a:lvl5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5pPr>
      <a:lvl6pPr marL="3429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6pPr>
      <a:lvl7pPr marL="6858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7pPr>
      <a:lvl8pPr marL="10287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8pPr>
      <a:lvl9pPr marL="13716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9pPr>
    </p:titleStyle>
    <p:bodyStyle>
      <a:lvl1pPr marL="257175" indent="-257175"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fontAlgn="base">
        <a:spcBef>
          <a:spcPct val="20000"/>
        </a:spcBef>
        <a:spcAft>
          <a:spcPct val="0"/>
        </a:spcAft>
        <a:buClr>
          <a:schemeClr val="folHlink"/>
        </a:buClr>
        <a:buSzPct val="65000"/>
        <a:buFont typeface="Wingdings" pitchFamily="2" charset="2"/>
        <a:buChar char="n"/>
        <a:defRPr sz="2100">
          <a:solidFill>
            <a:schemeClr val="tx1"/>
          </a:solidFill>
          <a:effectLst>
            <a:outerShdw blurRad="38100" dist="38100" dir="2700000" algn="tl">
              <a:srgbClr val="000000"/>
            </a:outerShdw>
          </a:effectLst>
          <a:latin typeface="+mn-lt"/>
        </a:defRPr>
      </a:lvl2pPr>
      <a:lvl3pPr marL="857250" indent="-171450" algn="l" rtl="0" fontAlgn="base">
        <a:spcBef>
          <a:spcPct val="20000"/>
        </a:spcBef>
        <a:spcAft>
          <a:spcPct val="0"/>
        </a:spcAft>
        <a:buClr>
          <a:schemeClr val="hlink"/>
        </a:buClr>
        <a:buSzPct val="65000"/>
        <a:buFont typeface="Wingdings" pitchFamily="2" charset="2"/>
        <a:buChar char="n"/>
        <a:defRPr sz="1800">
          <a:solidFill>
            <a:schemeClr val="tx1"/>
          </a:solidFill>
          <a:effectLst>
            <a:outerShdw blurRad="38100" dist="38100" dir="2700000" algn="tl">
              <a:srgbClr val="000000"/>
            </a:outerShdw>
          </a:effectLst>
          <a:latin typeface="+mn-lt"/>
        </a:defRPr>
      </a:lvl3pPr>
      <a:lvl4pPr marL="1200150" indent="-171450" algn="l" rtl="0" fontAlgn="base">
        <a:spcBef>
          <a:spcPct val="20000"/>
        </a:spcBef>
        <a:spcAft>
          <a:spcPct val="0"/>
        </a:spcAft>
        <a:buClr>
          <a:schemeClr val="fo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4pPr>
      <a:lvl5pPr marL="15430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5pPr>
      <a:lvl6pPr marL="18859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6pPr>
      <a:lvl7pPr marL="22288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7pPr>
      <a:lvl8pPr marL="25717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8pPr>
      <a:lvl9pPr marL="29146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764441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862605" y="2592279"/>
            <a:ext cx="7207197" cy="2313957"/>
          </a:xfrm>
        </p:spPr>
        <p:txBody>
          <a:bodyPr>
            <a:noAutofit/>
          </a:bodyPr>
          <a:lstStyle/>
          <a:p>
            <a:pPr algn="ctr">
              <a:spcAft>
                <a:spcPts val="900"/>
              </a:spcAft>
            </a:pPr>
            <a:r>
              <a:rPr lang="tr-TR" sz="4900" dirty="0">
                <a:effectLst/>
                <a:latin typeface="Calibri" panose="020F0502020204030204" pitchFamily="34" charset="0"/>
              </a:rPr>
              <a:t>12.EFOM Mükemmellik </a:t>
            </a:r>
            <a:r>
              <a:rPr lang="tr-TR" sz="4900">
                <a:effectLst/>
                <a:latin typeface="Calibri" panose="020F0502020204030204" pitchFamily="34" charset="0"/>
              </a:rPr>
              <a:t>Modeli, Kalite </a:t>
            </a:r>
            <a:r>
              <a:rPr lang="tr-TR" sz="4900" dirty="0">
                <a:effectLst/>
                <a:latin typeface="Calibri" panose="020F0502020204030204" pitchFamily="34" charset="0"/>
              </a:rPr>
              <a:t>Standartları ve Kalite Ödülleri</a:t>
            </a:r>
            <a:endParaRPr lang="tr-TR" sz="4900" b="1" dirty="0"/>
          </a:p>
        </p:txBody>
      </p:sp>
      <p:sp>
        <p:nvSpPr>
          <p:cNvPr id="3" name="Unvan 1">
            <a:extLst>
              <a:ext uri="{FF2B5EF4-FFF2-40B4-BE49-F238E27FC236}">
                <a16:creationId xmlns:a16="http://schemas.microsoft.com/office/drawing/2014/main" id="{86612283-E6F8-497C-BC6F-8C4B14F56AE5}"/>
              </a:ext>
            </a:extLst>
          </p:cNvPr>
          <p:cNvSpPr txBox="1">
            <a:spLocks/>
          </p:cNvSpPr>
          <p:nvPr/>
        </p:nvSpPr>
        <p:spPr>
          <a:xfrm>
            <a:off x="232290" y="1560806"/>
            <a:ext cx="6811504" cy="661131"/>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4050" b="1" dirty="0">
                <a:solidFill>
                  <a:schemeClr val="tx1"/>
                </a:solidFill>
              </a:rPr>
              <a:t>Toplam Kalite Yönetimi</a:t>
            </a:r>
          </a:p>
        </p:txBody>
      </p:sp>
    </p:spTree>
    <p:extLst>
      <p:ext uri="{BB962C8B-B14F-4D97-AF65-F5344CB8AC3E}">
        <p14:creationId xmlns:p14="http://schemas.microsoft.com/office/powerpoint/2010/main" val="1045751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738326"/>
            <a:ext cx="8229600" cy="4114800"/>
          </a:xfrm>
        </p:spPr>
        <p:txBody>
          <a:bodyPr/>
          <a:lstStyle/>
          <a:p>
            <a:pPr lvl="0">
              <a:buClr>
                <a:srgbClr val="00CCFF"/>
              </a:buClr>
            </a:pPr>
            <a:r>
              <a:rPr lang="tr-TR" sz="1950" dirty="0">
                <a:solidFill>
                  <a:srgbClr val="FFFFFF"/>
                </a:solidFill>
              </a:rPr>
              <a:t>Dönüşüm ve Performans - Dönüşüm ve performans iki taraflı bir madeni paradır. Birini korurken diğerini nasıl kucaklarsınız? Yeni EFQM Modelinin değer kattığı ve kurumsal başarı sağlamak için test edilmiş bir çerçeve sağladığı yer burasıdır.</a:t>
            </a:r>
          </a:p>
          <a:p>
            <a:pPr lvl="0">
              <a:buClr>
                <a:srgbClr val="00CCFF"/>
              </a:buClr>
            </a:pPr>
            <a:r>
              <a:rPr lang="tr-TR" sz="1950" dirty="0">
                <a:solidFill>
                  <a:srgbClr val="FFFFFF"/>
                </a:solidFill>
              </a:rPr>
              <a:t>Esnek ve uyarlanabilir - Hiçbir kuruluş birbirine benzemez ve bu nedenle yeni EFQM Modeli, boyutu veya sektörü ne olursa olsun tüm kuruluşlar için esnek ve uyarlanabilir olacak şekilde inşa edilmiştir ve sürdürülebilir üstün performansa giden yolda yol gösterici bir spot ışığı parlar.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10</a:t>
            </a:fld>
            <a:endParaRPr lang="tr-TR">
              <a:solidFill>
                <a:srgbClr val="FFFFFF"/>
              </a:solidFill>
            </a:endParaRPr>
          </a:p>
        </p:txBody>
      </p:sp>
      <p:sp>
        <p:nvSpPr>
          <p:cNvPr id="5" name="İçerik Yer Tutucusu 2">
            <a:extLst>
              <a:ext uri="{FF2B5EF4-FFF2-40B4-BE49-F238E27FC236}">
                <a16:creationId xmlns:a16="http://schemas.microsoft.com/office/drawing/2014/main" id="{BA9FABB6-C5D2-441E-A8A9-641F31690148}"/>
              </a:ext>
            </a:extLst>
          </p:cNvPr>
          <p:cNvSpPr txBox="1">
            <a:spLocks/>
          </p:cNvSpPr>
          <p:nvPr/>
        </p:nvSpPr>
        <p:spPr bwMode="auto">
          <a:xfrm>
            <a:off x="554854" y="4035533"/>
            <a:ext cx="8229600" cy="145086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57175" indent="-257175"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fontAlgn="base">
              <a:spcBef>
                <a:spcPct val="20000"/>
              </a:spcBef>
              <a:spcAft>
                <a:spcPct val="0"/>
              </a:spcAft>
              <a:buClr>
                <a:schemeClr val="folHlink"/>
              </a:buClr>
              <a:buSzPct val="65000"/>
              <a:buFont typeface="Wingdings" pitchFamily="2" charset="2"/>
              <a:buChar char="n"/>
              <a:defRPr sz="2100">
                <a:solidFill>
                  <a:schemeClr val="tx1"/>
                </a:solidFill>
                <a:effectLst>
                  <a:outerShdw blurRad="38100" dist="38100" dir="2700000" algn="tl">
                    <a:srgbClr val="000000"/>
                  </a:outerShdw>
                </a:effectLst>
                <a:latin typeface="+mn-lt"/>
              </a:defRPr>
            </a:lvl2pPr>
            <a:lvl3pPr marL="857250" indent="-171450" algn="l" rtl="0" fontAlgn="base">
              <a:spcBef>
                <a:spcPct val="20000"/>
              </a:spcBef>
              <a:spcAft>
                <a:spcPct val="0"/>
              </a:spcAft>
              <a:buClr>
                <a:schemeClr val="hlink"/>
              </a:buClr>
              <a:buSzPct val="65000"/>
              <a:buFont typeface="Wingdings" pitchFamily="2" charset="2"/>
              <a:buChar char="n"/>
              <a:defRPr sz="1800">
                <a:solidFill>
                  <a:schemeClr val="tx1"/>
                </a:solidFill>
                <a:effectLst>
                  <a:outerShdw blurRad="38100" dist="38100" dir="2700000" algn="tl">
                    <a:srgbClr val="000000"/>
                  </a:outerShdw>
                </a:effectLst>
                <a:latin typeface="+mn-lt"/>
              </a:defRPr>
            </a:lvl3pPr>
            <a:lvl4pPr marL="1200150" indent="-171450" algn="l" rtl="0" fontAlgn="base">
              <a:spcBef>
                <a:spcPct val="20000"/>
              </a:spcBef>
              <a:spcAft>
                <a:spcPct val="0"/>
              </a:spcAft>
              <a:buClr>
                <a:schemeClr val="fo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4pPr>
            <a:lvl5pPr marL="15430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5pPr>
            <a:lvl6pPr marL="18859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6pPr>
            <a:lvl7pPr marL="22288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7pPr>
            <a:lvl8pPr marL="25717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8pPr>
            <a:lvl9pPr marL="29146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9pPr>
          </a:lstStyle>
          <a:p>
            <a:pPr defTabSz="914400">
              <a:buClr>
                <a:srgbClr val="00CCFF"/>
              </a:buClr>
            </a:pPr>
            <a:r>
              <a:rPr lang="tr-TR" sz="1950" kern="0" dirty="0">
                <a:solidFill>
                  <a:srgbClr val="FFFFFF"/>
                </a:solidFill>
              </a:rPr>
              <a:t>Gelecek - Yeni EFQM Modeli, gerçek dönüşümü sağlamada </a:t>
            </a:r>
            <a:r>
              <a:rPr lang="tr-TR" sz="1950" kern="0" dirty="0" err="1">
                <a:solidFill>
                  <a:srgbClr val="FFFFFF"/>
                </a:solidFill>
              </a:rPr>
              <a:t>organizasyonel</a:t>
            </a:r>
            <a:r>
              <a:rPr lang="tr-TR" sz="1950" kern="0" dirty="0">
                <a:solidFill>
                  <a:srgbClr val="FFFFFF"/>
                </a:solidFill>
              </a:rPr>
              <a:t> analiz, gelecek tahmini ve tahmine dayalı zekanın faydalarını anlamak için değişen pazarlarda yılların deneyimine dayanarak tasarlanmıştır.</a:t>
            </a:r>
          </a:p>
          <a:p>
            <a:pPr defTabSz="914400"/>
            <a:endParaRPr lang="tr-TR" kern="0" dirty="0"/>
          </a:p>
        </p:txBody>
      </p:sp>
    </p:spTree>
    <p:extLst>
      <p:ext uri="{BB962C8B-B14F-4D97-AF65-F5344CB8AC3E}">
        <p14:creationId xmlns:p14="http://schemas.microsoft.com/office/powerpoint/2010/main" val="258360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12812" y="1169540"/>
            <a:ext cx="8077200" cy="857250"/>
          </a:xfrm>
        </p:spPr>
        <p:txBody>
          <a:bodyPr/>
          <a:lstStyle/>
          <a:p>
            <a:pPr marL="0" indent="0">
              <a:buNone/>
            </a:pPr>
            <a:r>
              <a:rPr lang="tr-TR" dirty="0"/>
              <a:t>RADAR </a:t>
            </a:r>
          </a:p>
          <a:p>
            <a:r>
              <a:rPr lang="tr-TR" sz="1950" dirty="0"/>
              <a:t>RADAR, EFQM Modelinin kuruluşlara aşağıda verilen başlıklarda katkı</a:t>
            </a:r>
          </a:p>
          <a:p>
            <a:pPr marL="0" indent="0" defTabSz="685800" fontAlgn="base">
              <a:spcBef>
                <a:spcPct val="20000"/>
              </a:spcBef>
              <a:spcAft>
                <a:spcPct val="0"/>
              </a:spcAft>
              <a:buClr>
                <a:srgbClr val="00CCFF"/>
              </a:buClr>
              <a:buSzPct val="65000"/>
              <a:buNone/>
            </a:pPr>
            <a:r>
              <a:rPr lang="tr-TR" sz="1950" kern="0" dirty="0">
                <a:solidFill>
                  <a:srgbClr val="FFFFFF"/>
                </a:solidFill>
                <a:effectLst>
                  <a:outerShdw blurRad="38100" dist="38100" dir="2700000" algn="tl">
                    <a:srgbClr val="000000"/>
                  </a:outerShdw>
                </a:effectLst>
              </a:rPr>
              <a:t>sağlaması için geliştirilmiş tanı aracını ifade eden İngilizce kelimelerin baş harflerinden oluşan kısaltmadır:</a:t>
            </a:r>
          </a:p>
          <a:p>
            <a:pPr marL="9525" indent="0" defTabSz="685800" fontAlgn="base">
              <a:spcBef>
                <a:spcPct val="20000"/>
              </a:spcBef>
              <a:spcAft>
                <a:spcPct val="0"/>
              </a:spcAft>
              <a:buClr>
                <a:srgbClr val="00CCFF"/>
              </a:buClr>
              <a:buSzPct val="65000"/>
              <a:buNone/>
            </a:pPr>
            <a:r>
              <a:rPr lang="tr-TR" sz="1950" kern="0" dirty="0">
                <a:solidFill>
                  <a:srgbClr val="FFFFFF"/>
                </a:solidFill>
                <a:effectLst>
                  <a:outerShdw blurRad="38100" dist="38100" dir="2700000" algn="tl">
                    <a:srgbClr val="000000"/>
                  </a:outerShdw>
                </a:effectLst>
              </a:rPr>
              <a:t>• </a:t>
            </a:r>
            <a:r>
              <a:rPr lang="tr-TR" sz="1950" u="sng" kern="0" dirty="0">
                <a:solidFill>
                  <a:srgbClr val="FFFFFF"/>
                </a:solidFill>
                <a:effectLst>
                  <a:outerShdw blurRad="38100" dist="38100" dir="2700000" algn="tl">
                    <a:srgbClr val="000000"/>
                  </a:outerShdw>
                </a:effectLst>
              </a:rPr>
              <a:t>Mevcut çalışma şeklinin daha iyi yönetilmesi</a:t>
            </a:r>
          </a:p>
          <a:p>
            <a:pPr marL="9525" indent="0" defTabSz="685800" fontAlgn="base">
              <a:spcBef>
                <a:spcPct val="20000"/>
              </a:spcBef>
              <a:spcAft>
                <a:spcPct val="0"/>
              </a:spcAft>
              <a:buClr>
                <a:srgbClr val="00CCFF"/>
              </a:buClr>
              <a:buSzPct val="65000"/>
              <a:buNone/>
            </a:pPr>
            <a:r>
              <a:rPr lang="tr-TR" sz="1950" kern="0" dirty="0">
                <a:solidFill>
                  <a:srgbClr val="FFFFFF"/>
                </a:solidFill>
                <a:effectLst>
                  <a:outerShdw blurRad="38100" dist="38100" dir="2700000" algn="tl">
                    <a:srgbClr val="000000"/>
                  </a:outerShdw>
                </a:effectLst>
              </a:rPr>
              <a:t>• </a:t>
            </a:r>
            <a:r>
              <a:rPr lang="tr-TR" sz="1950" u="sng" kern="0" dirty="0">
                <a:solidFill>
                  <a:srgbClr val="FFFFFF"/>
                </a:solidFill>
                <a:effectLst>
                  <a:outerShdw blurRad="38100" dist="38100" dir="2700000" algn="tl">
                    <a:srgbClr val="000000"/>
                  </a:outerShdw>
                </a:effectLst>
              </a:rPr>
              <a:t>Mevcut güçlü yönleri ve iyileştirme fırsatlarının belirlenmesi</a:t>
            </a:r>
            <a:r>
              <a:rPr lang="tr-TR" sz="1950" kern="0" dirty="0">
                <a:solidFill>
                  <a:srgbClr val="FFFFFF"/>
                </a:solidFill>
                <a:effectLst>
                  <a:outerShdw blurRad="38100" dist="38100" dir="2700000" algn="tl">
                    <a:srgbClr val="000000"/>
                  </a:outerShdw>
                </a:effectLst>
              </a:rPr>
              <a:t>.</a:t>
            </a:r>
          </a:p>
          <a:p>
            <a:endParaRPr lang="tr-TR" sz="1950" dirty="0"/>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11</a:t>
            </a:fld>
            <a:endParaRPr lang="tr-TR">
              <a:solidFill>
                <a:srgbClr val="FFFFFF"/>
              </a:solidFill>
            </a:endParaRPr>
          </a:p>
        </p:txBody>
      </p:sp>
      <p:pic>
        <p:nvPicPr>
          <p:cNvPr id="5" name="Resim 4"/>
          <p:cNvPicPr>
            <a:picLocks noChangeAspect="1"/>
          </p:cNvPicPr>
          <p:nvPr/>
        </p:nvPicPr>
        <p:blipFill>
          <a:blip r:embed="rId2"/>
          <a:stretch>
            <a:fillRect/>
          </a:stretch>
        </p:blipFill>
        <p:spPr>
          <a:xfrm>
            <a:off x="2590801" y="3644307"/>
            <a:ext cx="3443606" cy="2600918"/>
          </a:xfrm>
          <a:prstGeom prst="rect">
            <a:avLst/>
          </a:prstGeom>
        </p:spPr>
      </p:pic>
    </p:spTree>
    <p:extLst>
      <p:ext uri="{BB962C8B-B14F-4D97-AF65-F5344CB8AC3E}">
        <p14:creationId xmlns:p14="http://schemas.microsoft.com/office/powerpoint/2010/main" val="4063583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1950" dirty="0"/>
              <a:t>RADAR mantığı, kuruluşun bütünsel bir bakışla aşağıdakilere odaklanmasını gerektirir:</a:t>
            </a:r>
          </a:p>
          <a:p>
            <a:pPr marL="266700" indent="0">
              <a:buNone/>
            </a:pPr>
            <a:r>
              <a:rPr lang="tr-TR" sz="1950" dirty="0"/>
              <a:t>• Stratejisinin bir parçası olarak gerçekleştirmeyi amaçladığı sonuçları (</a:t>
            </a:r>
            <a:r>
              <a:rPr lang="tr-TR" sz="1950" dirty="0" err="1"/>
              <a:t>Results</a:t>
            </a:r>
            <a:r>
              <a:rPr lang="tr-TR" sz="1950" dirty="0"/>
              <a:t>) belirleme</a:t>
            </a:r>
          </a:p>
          <a:p>
            <a:pPr marL="266700" indent="0">
              <a:buNone/>
            </a:pPr>
            <a:r>
              <a:rPr lang="tr-TR" sz="1950" dirty="0"/>
              <a:t>• Mevcut ve geleceğe yönelik sonuçların gerçekleşmesini sağlayacak yaklaşımlara (</a:t>
            </a:r>
            <a:r>
              <a:rPr lang="tr-TR" sz="1950" dirty="0" err="1"/>
              <a:t>Approaches</a:t>
            </a:r>
            <a:r>
              <a:rPr lang="tr-TR" sz="1950" dirty="0"/>
              <a:t>) sahip olma </a:t>
            </a:r>
          </a:p>
          <a:p>
            <a:pPr marL="266700" indent="0">
              <a:buNone/>
            </a:pPr>
            <a:r>
              <a:rPr lang="tr-TR" sz="1950" dirty="0"/>
              <a:t>• Bu yaklaşımları uygun şekilde yayma (</a:t>
            </a:r>
            <a:r>
              <a:rPr lang="tr-TR" sz="1950" dirty="0" err="1"/>
              <a:t>Deploy</a:t>
            </a:r>
            <a:r>
              <a:rPr lang="tr-TR" sz="1950" dirty="0"/>
              <a:t>)</a:t>
            </a:r>
          </a:p>
          <a:p>
            <a:pPr marL="266700" indent="0">
              <a:buNone/>
            </a:pPr>
            <a:r>
              <a:rPr lang="tr-TR" sz="1950" dirty="0"/>
              <a:t>• Yayılmış yaklaşımları öğrenme, geliştirme amacıyla değerlendirme ve iyileştirme (</a:t>
            </a:r>
            <a:r>
              <a:rPr lang="tr-TR" sz="1950" dirty="0" err="1"/>
              <a:t>Assess</a:t>
            </a:r>
            <a:r>
              <a:rPr lang="tr-TR" sz="1950" dirty="0"/>
              <a:t> </a:t>
            </a:r>
            <a:r>
              <a:rPr lang="tr-TR" sz="1950" dirty="0" err="1"/>
              <a:t>and</a:t>
            </a:r>
            <a:r>
              <a:rPr lang="tr-TR" sz="1950" dirty="0"/>
              <a:t> </a:t>
            </a:r>
            <a:r>
              <a:rPr lang="tr-TR" sz="1950" dirty="0" err="1"/>
              <a:t>Refine</a:t>
            </a:r>
            <a:r>
              <a:rPr lang="tr-TR" sz="1950" dirty="0"/>
              <a:t>).</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12</a:t>
            </a:fld>
            <a:endParaRPr lang="tr-TR">
              <a:solidFill>
                <a:srgbClr val="FFFFFF"/>
              </a:solidFill>
            </a:endParaRPr>
          </a:p>
        </p:txBody>
      </p:sp>
    </p:spTree>
    <p:extLst>
      <p:ext uri="{BB962C8B-B14F-4D97-AF65-F5344CB8AC3E}">
        <p14:creationId xmlns:p14="http://schemas.microsoft.com/office/powerpoint/2010/main" val="280878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13</a:t>
            </a:fld>
            <a:endParaRPr lang="tr-TR">
              <a:solidFill>
                <a:srgbClr val="FFFFFF"/>
              </a:solidFill>
            </a:endParaRPr>
          </a:p>
        </p:txBody>
      </p:sp>
      <p:pic>
        <p:nvPicPr>
          <p:cNvPr id="1026" name="Picture 2" descr="KALİTE YÖNETİMİ'NDE BİR MODEL: EFQM (European Foundation For Quality  Management) Mükemmellik Modeli – KalitEce's Blo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238897" y="1396145"/>
            <a:ext cx="6477000" cy="4314740"/>
          </a:xfrm>
          <a:prstGeom prst="round2DiagRect">
            <a:avLst>
              <a:gd name="adj1" fmla="val 16667"/>
              <a:gd name="adj2" fmla="val 0"/>
            </a:avLst>
          </a:prstGeom>
          <a:ln w="88900" cap="sq">
            <a:solidFill>
              <a:schemeClr val="accent6">
                <a:lumMod val="40000"/>
                <a:lumOff val="60000"/>
              </a:schemeClr>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63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57200" y="1338308"/>
            <a:ext cx="4310109" cy="895350"/>
          </a:xfrm>
        </p:spPr>
        <p:txBody>
          <a:bodyPr/>
          <a:lstStyle/>
          <a:p>
            <a:r>
              <a:rPr lang="tr-TR" dirty="0"/>
              <a:t>STANDART NEDİR?</a:t>
            </a:r>
          </a:p>
        </p:txBody>
      </p:sp>
      <p:sp>
        <p:nvSpPr>
          <p:cNvPr id="3" name="İçerik Yer Tutucusu 2"/>
          <p:cNvSpPr>
            <a:spLocks noGrp="1"/>
          </p:cNvSpPr>
          <p:nvPr>
            <p:ph idx="1"/>
          </p:nvPr>
        </p:nvSpPr>
        <p:spPr>
          <a:xfrm>
            <a:off x="457200" y="2038350"/>
            <a:ext cx="8391525" cy="3390900"/>
          </a:xfrm>
        </p:spPr>
        <p:txBody>
          <a:bodyPr/>
          <a:lstStyle/>
          <a:p>
            <a:r>
              <a:rPr lang="tr-TR" sz="1950" dirty="0"/>
              <a:t>Standartlar ,tüm ilgili tarafların katılımlarıyla geliştirilmiş ,üzerinde uzlaşma sağlanmış ,ortak ve tekrarlanan kurumlar için hazırlanan , yetkili bir kurumca onaylanmış, uygulaması zorunlu olmayan dokümanlardır. Uluslararası Standardizasyon kuruluşu (ISO) ve Uluslararası Elektronik Komisyonu (IEC) standardı aşağıdaki şekilde tanımlanmaktadır:</a:t>
            </a:r>
          </a:p>
          <a:p>
            <a:pPr marL="133350" indent="0">
              <a:spcBef>
                <a:spcPts val="0"/>
              </a:spcBef>
              <a:buNone/>
            </a:pPr>
            <a:r>
              <a:rPr lang="tr-TR" sz="1950" dirty="0"/>
              <a:t>•Tüm tarafların katılımıyla geliştirilen</a:t>
            </a:r>
          </a:p>
          <a:p>
            <a:pPr marL="133350" indent="0">
              <a:spcBef>
                <a:spcPts val="0"/>
              </a:spcBef>
              <a:buNone/>
            </a:pPr>
            <a:r>
              <a:rPr lang="tr-TR" sz="1950" dirty="0"/>
              <a:t>•Uzlaşma ile hazırlanan,</a:t>
            </a:r>
          </a:p>
          <a:p>
            <a:pPr marL="133350" indent="0">
              <a:spcBef>
                <a:spcPts val="0"/>
              </a:spcBef>
              <a:buNone/>
            </a:pPr>
            <a:r>
              <a:rPr lang="tr-TR" sz="1950" dirty="0"/>
              <a:t>•Yetkili bir kurum tarafından onaylanan</a:t>
            </a:r>
          </a:p>
          <a:p>
            <a:pPr marL="133350" indent="0">
              <a:spcBef>
                <a:spcPts val="0"/>
              </a:spcBef>
              <a:buNone/>
            </a:pPr>
            <a:r>
              <a:rPr lang="tr-TR" sz="1950" dirty="0"/>
              <a:t>•Temel ve tekrarlanan kurallar ortaya koyan</a:t>
            </a:r>
          </a:p>
          <a:p>
            <a:pPr marL="133350" indent="0">
              <a:spcBef>
                <a:spcPts val="0"/>
              </a:spcBef>
              <a:buNone/>
            </a:pPr>
            <a:r>
              <a:rPr lang="tr-TR" sz="1950" dirty="0"/>
              <a:t>•Faaliyetler veya onların sonuçları ile ilgili kural ve/veya kılavuz belirleyen</a:t>
            </a:r>
          </a:p>
          <a:p>
            <a:pPr marL="133350" indent="0">
              <a:spcBef>
                <a:spcPts val="0"/>
              </a:spcBef>
              <a:buNone/>
            </a:pPr>
            <a:r>
              <a:rPr lang="tr-TR" sz="1950" dirty="0"/>
              <a:t>•Bu kurallarla verilen kapsam için uygun düzen getiren dokümanlardır.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14</a:t>
            </a:fld>
            <a:endParaRPr lang="tr-TR">
              <a:solidFill>
                <a:srgbClr val="FFFFFF"/>
              </a:solidFill>
            </a:endParaRPr>
          </a:p>
        </p:txBody>
      </p:sp>
      <p:sp>
        <p:nvSpPr>
          <p:cNvPr id="6" name="Metin kutusu 5">
            <a:extLst>
              <a:ext uri="{FF2B5EF4-FFF2-40B4-BE49-F238E27FC236}">
                <a16:creationId xmlns:a16="http://schemas.microsoft.com/office/drawing/2014/main" id="{16D58DC4-092E-44B1-BE51-E869585C2CA7}"/>
              </a:ext>
            </a:extLst>
          </p:cNvPr>
          <p:cNvSpPr txBox="1"/>
          <p:nvPr/>
        </p:nvSpPr>
        <p:spPr>
          <a:xfrm>
            <a:off x="2729883" y="229945"/>
            <a:ext cx="4572000" cy="584775"/>
          </a:xfrm>
          <a:prstGeom prst="rect">
            <a:avLst/>
          </a:prstGeom>
          <a:noFill/>
        </p:spPr>
        <p:txBody>
          <a:bodyPr wrap="square">
            <a:spAutoFit/>
          </a:bodyPr>
          <a:lstStyle/>
          <a:p>
            <a:r>
              <a:rPr lang="tr-TR" sz="3200" cap="none" dirty="0">
                <a:effectLst/>
                <a:latin typeface="Calisto MT" panose="02040603050505030304" pitchFamily="18" charset="0"/>
              </a:rPr>
              <a:t>Kalite Standartları </a:t>
            </a:r>
            <a:endParaRPr lang="tr-TR" sz="3200" dirty="0"/>
          </a:p>
        </p:txBody>
      </p:sp>
    </p:spTree>
    <p:extLst>
      <p:ext uri="{BB962C8B-B14F-4D97-AF65-F5344CB8AC3E}">
        <p14:creationId xmlns:p14="http://schemas.microsoft.com/office/powerpoint/2010/main" val="2244643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STANDARDİZASYONUN AMAÇLARI</a:t>
            </a:r>
          </a:p>
        </p:txBody>
      </p:sp>
      <p:sp>
        <p:nvSpPr>
          <p:cNvPr id="3" name="İçerik Yer Tutucusu 2"/>
          <p:cNvSpPr>
            <a:spLocks noGrp="1"/>
          </p:cNvSpPr>
          <p:nvPr>
            <p:ph idx="1"/>
          </p:nvPr>
        </p:nvSpPr>
        <p:spPr>
          <a:xfrm>
            <a:off x="457200" y="2085975"/>
            <a:ext cx="8229600" cy="3676650"/>
          </a:xfrm>
        </p:spPr>
        <p:txBody>
          <a:bodyPr/>
          <a:lstStyle/>
          <a:p>
            <a:pPr marL="0" indent="0">
              <a:spcBef>
                <a:spcPts val="0"/>
              </a:spcBef>
              <a:buNone/>
            </a:pPr>
            <a:r>
              <a:rPr lang="tr-TR" sz="1950" dirty="0"/>
              <a:t>• Temel Gereklerin Belirlenmesi</a:t>
            </a:r>
          </a:p>
          <a:p>
            <a:pPr marL="0" indent="0">
              <a:spcBef>
                <a:spcPts val="0"/>
              </a:spcBef>
              <a:buNone/>
            </a:pPr>
            <a:r>
              <a:rPr lang="tr-TR" sz="1950" dirty="0"/>
              <a:t>• Çevre ve sağlığın korunması</a:t>
            </a:r>
          </a:p>
          <a:p>
            <a:pPr marL="0" indent="0">
              <a:spcBef>
                <a:spcPts val="0"/>
              </a:spcBef>
              <a:buNone/>
            </a:pPr>
            <a:r>
              <a:rPr lang="tr-TR" sz="1950" dirty="0"/>
              <a:t>• Uyumluluğun Sağlanması</a:t>
            </a:r>
          </a:p>
          <a:p>
            <a:pPr marL="0" indent="0">
              <a:spcBef>
                <a:spcPts val="0"/>
              </a:spcBef>
              <a:buNone/>
            </a:pPr>
            <a:r>
              <a:rPr lang="tr-TR" sz="1950" dirty="0"/>
              <a:t>• İyileştirme</a:t>
            </a:r>
          </a:p>
          <a:p>
            <a:pPr marL="0" indent="0">
              <a:spcBef>
                <a:spcPts val="0"/>
              </a:spcBef>
              <a:buNone/>
            </a:pPr>
            <a:r>
              <a:rPr lang="tr-TR" sz="1950" dirty="0"/>
              <a:t>• Ticari engellerin kaldırılması</a:t>
            </a:r>
          </a:p>
          <a:p>
            <a:pPr marL="0" indent="0">
              <a:spcBef>
                <a:spcPts val="0"/>
              </a:spcBef>
              <a:buNone/>
            </a:pPr>
            <a:r>
              <a:rPr lang="tr-TR" sz="1950" dirty="0"/>
              <a:t>• Uygunluk Değerlendirmesi</a:t>
            </a:r>
          </a:p>
          <a:p>
            <a:pPr marL="0" indent="0">
              <a:spcBef>
                <a:spcPts val="0"/>
              </a:spcBef>
              <a:buNone/>
            </a:pPr>
            <a:r>
              <a:rPr lang="tr-TR" sz="1950" dirty="0"/>
              <a:t>• Taleplerin Değerlendirilmesi</a:t>
            </a:r>
          </a:p>
          <a:p>
            <a:pPr marL="0" indent="0">
              <a:spcBef>
                <a:spcPts val="0"/>
              </a:spcBef>
              <a:buNone/>
            </a:pPr>
            <a:r>
              <a:rPr lang="tr-TR" sz="1950" dirty="0"/>
              <a:t>• Teknoloji kullanımının artırılması</a:t>
            </a:r>
          </a:p>
          <a:p>
            <a:pPr marL="0" indent="0">
              <a:spcBef>
                <a:spcPts val="0"/>
              </a:spcBef>
              <a:buNone/>
            </a:pPr>
            <a:r>
              <a:rPr lang="tr-TR" sz="1950" dirty="0"/>
              <a:t>• </a:t>
            </a:r>
            <a:r>
              <a:rPr lang="tr-TR" sz="1950" dirty="0" err="1"/>
              <a:t>İnovasyon</a:t>
            </a:r>
            <a:r>
              <a:rPr lang="tr-TR" sz="1950" dirty="0"/>
              <a:t> ve Ar-Ge Çalışmalarının desteklenmesi</a:t>
            </a:r>
          </a:p>
          <a:p>
            <a:pPr marL="0" indent="0">
              <a:spcBef>
                <a:spcPts val="0"/>
              </a:spcBef>
              <a:buNone/>
            </a:pPr>
            <a:r>
              <a:rPr lang="tr-TR" sz="1950" dirty="0"/>
              <a:t>• Pazar Olanaklarının Artırılması</a:t>
            </a:r>
          </a:p>
          <a:p>
            <a:pPr marL="0" indent="0">
              <a:spcBef>
                <a:spcPts val="0"/>
              </a:spcBef>
              <a:buNone/>
            </a:pPr>
            <a:r>
              <a:rPr lang="tr-TR" sz="1950" dirty="0"/>
              <a:t>• Ekonomik Etkinliğinin Artırılması</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15</a:t>
            </a:fld>
            <a:endParaRPr lang="tr-TR">
              <a:solidFill>
                <a:srgbClr val="FFFFFF"/>
              </a:solidFill>
            </a:endParaRPr>
          </a:p>
        </p:txBody>
      </p:sp>
    </p:spTree>
    <p:extLst>
      <p:ext uri="{BB962C8B-B14F-4D97-AF65-F5344CB8AC3E}">
        <p14:creationId xmlns:p14="http://schemas.microsoft.com/office/powerpoint/2010/main" val="3911413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16</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300"/>
                    </a14:imgEffect>
                  </a14:imgLayer>
                </a14:imgProps>
              </a:ext>
            </a:extLst>
          </a:blip>
          <a:srcRect l="19937" t="17146" r="21888" b="2035"/>
          <a:stretch/>
        </p:blipFill>
        <p:spPr>
          <a:xfrm>
            <a:off x="971550" y="906245"/>
            <a:ext cx="6391275" cy="4992111"/>
          </a:xfrm>
          <a:prstGeom prst="roundRect">
            <a:avLst>
              <a:gd name="adj" fmla="val 3883"/>
            </a:avLst>
          </a:prstGeom>
          <a:ln w="38100">
            <a:solidFill>
              <a:schemeClr val="bg2">
                <a:lumMod val="60000"/>
                <a:lumOff val="4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66170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17</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300"/>
                    </a14:imgEffect>
                  </a14:imgLayer>
                </a14:imgProps>
              </a:ext>
            </a:extLst>
          </a:blip>
          <a:srcRect l="19399" t="21626" r="24222" b="5429"/>
          <a:stretch/>
        </p:blipFill>
        <p:spPr>
          <a:xfrm>
            <a:off x="922564" y="987742"/>
            <a:ext cx="6630761" cy="4823280"/>
          </a:xfrm>
          <a:prstGeom prst="rect">
            <a:avLst/>
          </a:prstGeom>
        </p:spPr>
      </p:pic>
    </p:spTree>
    <p:extLst>
      <p:ext uri="{BB962C8B-B14F-4D97-AF65-F5344CB8AC3E}">
        <p14:creationId xmlns:p14="http://schemas.microsoft.com/office/powerpoint/2010/main" val="595301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18</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300"/>
                    </a14:imgEffect>
                  </a14:imgLayer>
                </a14:imgProps>
              </a:ext>
            </a:extLst>
          </a:blip>
          <a:srcRect l="19277" t="22364" r="23830" b="5161"/>
          <a:stretch/>
        </p:blipFill>
        <p:spPr>
          <a:xfrm>
            <a:off x="1214846" y="1160962"/>
            <a:ext cx="6524897" cy="4673237"/>
          </a:xfrm>
          <a:prstGeom prst="rect">
            <a:avLst/>
          </a:prstGeom>
        </p:spPr>
      </p:pic>
    </p:spTree>
    <p:extLst>
      <p:ext uri="{BB962C8B-B14F-4D97-AF65-F5344CB8AC3E}">
        <p14:creationId xmlns:p14="http://schemas.microsoft.com/office/powerpoint/2010/main" val="2746160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19</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300"/>
                    </a14:imgEffect>
                  </a14:imgLayer>
                </a14:imgProps>
              </a:ext>
            </a:extLst>
          </a:blip>
          <a:srcRect l="19569" t="21557" r="24009" b="5065"/>
          <a:stretch/>
        </p:blipFill>
        <p:spPr>
          <a:xfrm>
            <a:off x="1254035" y="1072787"/>
            <a:ext cx="6377940" cy="4663441"/>
          </a:xfrm>
          <a:prstGeom prst="rect">
            <a:avLst/>
          </a:prstGeom>
        </p:spPr>
      </p:pic>
    </p:spTree>
    <p:extLst>
      <p:ext uri="{BB962C8B-B14F-4D97-AF65-F5344CB8AC3E}">
        <p14:creationId xmlns:p14="http://schemas.microsoft.com/office/powerpoint/2010/main" val="3981773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cap="none" dirty="0">
                <a:solidFill>
                  <a:srgbClr val="EFFFFF"/>
                </a:solidFill>
                <a:effectLst/>
                <a:latin typeface="Calisto MT" panose="02040603050505030304" pitchFamily="18" charset="0"/>
              </a:rPr>
              <a:t>EFQM Mükemmellik Modeli </a:t>
            </a:r>
            <a:endParaRPr lang="tr-TR" b="1" dirty="0"/>
          </a:p>
        </p:txBody>
      </p:sp>
      <p:sp>
        <p:nvSpPr>
          <p:cNvPr id="3" name="İçerik Yer Tutucusu 2"/>
          <p:cNvSpPr>
            <a:spLocks noGrp="1"/>
          </p:cNvSpPr>
          <p:nvPr>
            <p:ph idx="1"/>
          </p:nvPr>
        </p:nvSpPr>
        <p:spPr>
          <a:xfrm>
            <a:off x="457200" y="4019550"/>
            <a:ext cx="8229600" cy="1323975"/>
          </a:xfrm>
        </p:spPr>
        <p:txBody>
          <a:bodyPr/>
          <a:lstStyle/>
          <a:p>
            <a:r>
              <a:rPr lang="tr-TR" sz="2100" dirty="0"/>
              <a:t>Günümüzde sahip olduğu 500 den fazla üye ile 50’den fazla ülkede, 50’den fazla sektörde faaliyet gösteren örgütlerin karşılıklı olarak öğrenmelerini ve performanslarını geliştirmelerini sağlayan eşsiz bir platformdur. </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2</a:t>
            </a:fld>
            <a:endParaRPr lang="tr-TR">
              <a:solidFill>
                <a:srgbClr val="FFFFFF"/>
              </a:solidFill>
            </a:endParaRPr>
          </a:p>
        </p:txBody>
      </p:sp>
      <p:sp>
        <p:nvSpPr>
          <p:cNvPr id="5" name="Yuvarlatılmış Dikdörtgen 4"/>
          <p:cNvSpPr/>
          <p:nvPr/>
        </p:nvSpPr>
        <p:spPr bwMode="auto">
          <a:xfrm>
            <a:off x="4572000" y="2431256"/>
            <a:ext cx="4029075" cy="1390650"/>
          </a:xfrm>
          <a:prstGeom prst="roundRect">
            <a:avLst/>
          </a:prstGeom>
          <a:solidFill>
            <a:schemeClr val="accent6">
              <a:lumMod val="60000"/>
              <a:lumOff val="40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rtlCol="0" anchor="ctr" anchorCtr="0" compatLnSpc="1">
            <a:prstTxWarp prst="textNoShape">
              <a:avLst/>
            </a:prstTxWarp>
          </a:bodyPr>
          <a:lstStyle/>
          <a:p>
            <a:pPr marL="66675" defTabSz="685800" fontAlgn="base">
              <a:spcBef>
                <a:spcPct val="0"/>
              </a:spcBef>
              <a:spcAft>
                <a:spcPct val="0"/>
              </a:spcAft>
            </a:pPr>
            <a:r>
              <a:rPr lang="tr-TR" dirty="0">
                <a:latin typeface="Verdana" pitchFamily="34" charset="0"/>
              </a:rPr>
              <a:t>EFQM Mükemmellik Modeli EFQM tarafından ortaya atılmış ve sürekli olarak geliştiren bir kalite yönetim modelidir.</a:t>
            </a:r>
          </a:p>
        </p:txBody>
      </p:sp>
      <p:sp>
        <p:nvSpPr>
          <p:cNvPr id="7" name="Dikdörtgen 6"/>
          <p:cNvSpPr/>
          <p:nvPr/>
        </p:nvSpPr>
        <p:spPr>
          <a:xfrm>
            <a:off x="752475" y="2414670"/>
            <a:ext cx="3752850" cy="1708160"/>
          </a:xfrm>
          <a:prstGeom prst="rect">
            <a:avLst/>
          </a:prstGeom>
        </p:spPr>
        <p:txBody>
          <a:bodyPr wrap="square">
            <a:spAutoFit/>
          </a:bodyPr>
          <a:lstStyle/>
          <a:p>
            <a:r>
              <a:rPr lang="tr-TR" sz="2100" kern="0" dirty="0">
                <a:solidFill>
                  <a:srgbClr val="FFFFFF"/>
                </a:solidFill>
                <a:effectLst>
                  <a:outerShdw blurRad="38100" dist="38100" dir="2700000" algn="tl">
                    <a:srgbClr val="000000"/>
                  </a:outerShdw>
                </a:effectLst>
              </a:rPr>
              <a:t>Avrupa Kalite Yönetimi Vakfı (</a:t>
            </a:r>
            <a:r>
              <a:rPr lang="tr-TR" sz="2100" kern="0" dirty="0" err="1">
                <a:solidFill>
                  <a:srgbClr val="FFFFFF"/>
                </a:solidFill>
                <a:effectLst>
                  <a:outerShdw blurRad="38100" dist="38100" dir="2700000" algn="tl">
                    <a:srgbClr val="000000"/>
                  </a:outerShdw>
                </a:effectLst>
              </a:rPr>
              <a:t>European</a:t>
            </a:r>
            <a:r>
              <a:rPr lang="tr-TR" sz="2100" kern="0" dirty="0">
                <a:solidFill>
                  <a:srgbClr val="FFFFFF"/>
                </a:solidFill>
                <a:effectLst>
                  <a:outerShdw blurRad="38100" dist="38100" dir="2700000" algn="tl">
                    <a:srgbClr val="000000"/>
                  </a:outerShdw>
                </a:effectLst>
              </a:rPr>
              <a:t> Foundation </a:t>
            </a:r>
            <a:r>
              <a:rPr lang="tr-TR" sz="2100" kern="0" dirty="0" err="1">
                <a:solidFill>
                  <a:srgbClr val="FFFFFF"/>
                </a:solidFill>
                <a:effectLst>
                  <a:outerShdw blurRad="38100" dist="38100" dir="2700000" algn="tl">
                    <a:srgbClr val="000000"/>
                  </a:outerShdw>
                </a:effectLst>
              </a:rPr>
              <a:t>for</a:t>
            </a:r>
            <a:r>
              <a:rPr lang="tr-TR" sz="2100" kern="0" dirty="0">
                <a:solidFill>
                  <a:srgbClr val="FFFFFF"/>
                </a:solidFill>
                <a:effectLst>
                  <a:outerShdw blurRad="38100" dist="38100" dir="2700000" algn="tl">
                    <a:srgbClr val="000000"/>
                  </a:outerShdw>
                </a:effectLst>
              </a:rPr>
              <a:t> </a:t>
            </a:r>
            <a:r>
              <a:rPr lang="tr-TR" sz="2100" kern="0" dirty="0" err="1">
                <a:solidFill>
                  <a:srgbClr val="FFFFFF"/>
                </a:solidFill>
                <a:effectLst>
                  <a:outerShdw blurRad="38100" dist="38100" dir="2700000" algn="tl">
                    <a:srgbClr val="000000"/>
                  </a:outerShdw>
                </a:effectLst>
              </a:rPr>
              <a:t>Quality</a:t>
            </a:r>
            <a:r>
              <a:rPr lang="tr-TR" sz="2100" kern="0" dirty="0">
                <a:solidFill>
                  <a:srgbClr val="FFFFFF"/>
                </a:solidFill>
                <a:effectLst>
                  <a:outerShdw blurRad="38100" dist="38100" dir="2700000" algn="tl">
                    <a:srgbClr val="000000"/>
                  </a:outerShdw>
                </a:effectLst>
              </a:rPr>
              <a:t> Management – EFQM), Brüksel’de faaliyet gösteren bir kuruluştur. </a:t>
            </a:r>
            <a:endParaRPr lang="tr-TR" sz="1350" dirty="0"/>
          </a:p>
        </p:txBody>
      </p:sp>
    </p:spTree>
    <p:extLst>
      <p:ext uri="{BB962C8B-B14F-4D97-AF65-F5344CB8AC3E}">
        <p14:creationId xmlns:p14="http://schemas.microsoft.com/office/powerpoint/2010/main" val="3323511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02581" y="3538538"/>
            <a:ext cx="8229600" cy="2058140"/>
          </a:xfrm>
        </p:spPr>
        <p:txBody>
          <a:bodyPr/>
          <a:lstStyle/>
          <a:p>
            <a:r>
              <a:rPr lang="tr-TR" sz="2100" dirty="0"/>
              <a:t>19500’den fazla uluslararası standart ve dokümanı bulunmaktadır.</a:t>
            </a:r>
          </a:p>
          <a:p>
            <a:r>
              <a:rPr lang="tr-TR" sz="2100" dirty="0"/>
              <a:t>ISO tarafından yayınlanan standartlar, ISO’nun resmi dillerinde (İngilizce, Almanca ve Rusça) üye ülkeler tarafında uygulanması ve kabul edilmesi ihtiyari dokümanlardır. ISO’nun IEC ile teknik işbirliği bulunmaktadır.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20</a:t>
            </a:fld>
            <a:endParaRPr lang="tr-TR">
              <a:solidFill>
                <a:srgbClr val="FFFFFF"/>
              </a:solidFill>
            </a:endParaRPr>
          </a:p>
        </p:txBody>
      </p:sp>
      <p:sp>
        <p:nvSpPr>
          <p:cNvPr id="5" name="Unvan 1">
            <a:extLst>
              <a:ext uri="{FF2B5EF4-FFF2-40B4-BE49-F238E27FC236}">
                <a16:creationId xmlns:a16="http://schemas.microsoft.com/office/drawing/2014/main" id="{0A28963D-A84D-498D-AD0A-D41435CA6103}"/>
              </a:ext>
            </a:extLst>
          </p:cNvPr>
          <p:cNvSpPr>
            <a:spLocks noGrp="1"/>
          </p:cNvSpPr>
          <p:nvPr>
            <p:ph type="title"/>
          </p:nvPr>
        </p:nvSpPr>
        <p:spPr>
          <a:xfrm>
            <a:off x="586744" y="1773388"/>
            <a:ext cx="7772400" cy="1021556"/>
          </a:xfrm>
        </p:spPr>
        <p:txBody>
          <a:bodyPr/>
          <a:lstStyle/>
          <a:p>
            <a:r>
              <a:rPr lang="en-US" sz="6600" dirty="0"/>
              <a:t>ISO </a:t>
            </a:r>
            <a:br>
              <a:rPr lang="tr-TR" dirty="0"/>
            </a:br>
            <a:r>
              <a:rPr lang="tr-TR" sz="2100" dirty="0"/>
              <a:t>(</a:t>
            </a:r>
            <a:r>
              <a:rPr lang="en-US" sz="2100" cap="none" dirty="0"/>
              <a:t>International Organization For Standardization</a:t>
            </a:r>
            <a:r>
              <a:rPr lang="tr-TR" sz="2100" cap="none" dirty="0"/>
              <a:t>)</a:t>
            </a:r>
          </a:p>
        </p:txBody>
      </p:sp>
      <p:pic>
        <p:nvPicPr>
          <p:cNvPr id="6" name="Resim 5">
            <a:extLst>
              <a:ext uri="{FF2B5EF4-FFF2-40B4-BE49-F238E27FC236}">
                <a16:creationId xmlns:a16="http://schemas.microsoft.com/office/drawing/2014/main" id="{D6FA8405-383B-4D45-8B5C-203C893E8959}"/>
              </a:ext>
            </a:extLst>
          </p:cNvPr>
          <p:cNvPicPr>
            <a:picLocks noChangeAspect="1"/>
          </p:cNvPicPr>
          <p:nvPr/>
        </p:nvPicPr>
        <p:blipFill rotWithShape="1">
          <a:blip r:embed="rId2"/>
          <a:srcRect l="4320" t="16146" r="75280" b="35418"/>
          <a:stretch/>
        </p:blipFill>
        <p:spPr>
          <a:xfrm>
            <a:off x="6998656" y="146994"/>
            <a:ext cx="1533525" cy="2047146"/>
          </a:xfrm>
          <a:prstGeom prst="rect">
            <a:avLst/>
          </a:prstGeom>
        </p:spPr>
      </p:pic>
    </p:spTree>
    <p:extLst>
      <p:ext uri="{BB962C8B-B14F-4D97-AF65-F5344CB8AC3E}">
        <p14:creationId xmlns:p14="http://schemas.microsoft.com/office/powerpoint/2010/main" val="1195157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endParaRPr lang="tr-T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21</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rcRect l="14860" t="27432" r="15838" b="2950"/>
          <a:stretch/>
        </p:blipFill>
        <p:spPr>
          <a:xfrm>
            <a:off x="371475" y="1288030"/>
            <a:ext cx="8162925" cy="4610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5465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ISO 9000</a:t>
            </a:r>
          </a:p>
        </p:txBody>
      </p:sp>
      <p:sp>
        <p:nvSpPr>
          <p:cNvPr id="3" name="İçerik Yer Tutucusu 2"/>
          <p:cNvSpPr>
            <a:spLocks noGrp="1"/>
          </p:cNvSpPr>
          <p:nvPr>
            <p:ph idx="1"/>
          </p:nvPr>
        </p:nvSpPr>
        <p:spPr/>
        <p:txBody>
          <a:bodyPr/>
          <a:lstStyle/>
          <a:p>
            <a:r>
              <a:rPr lang="tr-TR" sz="1950" dirty="0"/>
              <a:t>1970’li yıllarda kalite kavramına yönelik birçok tanım ve çağrışım bulunduğu dile getirilmektedir. Bu dönem kalite kavramının anlamının ve içeriğinin ülkeden ülkeye, sektörden sektöre farklılık gösterdiği bir dönemdir. 1979 yılında bu durum ISO’nun da gündemine gelmiş, aynı yıl, 176 </a:t>
            </a:r>
            <a:r>
              <a:rPr lang="tr-TR" sz="1950" dirty="0" err="1"/>
              <a:t>nolu</a:t>
            </a:r>
            <a:r>
              <a:rPr lang="tr-TR" sz="1950" dirty="0"/>
              <a:t> teknik komitesini kalite yönetim sistemlerine ilişkin genel standartların belirlenmesi konusunda görevlendirmiştir. Bu komite İngiltere’nin BS 5750 </a:t>
            </a:r>
            <a:r>
              <a:rPr lang="tr-TR" sz="1950" dirty="0" err="1"/>
              <a:t>nolu</a:t>
            </a:r>
            <a:r>
              <a:rPr lang="tr-TR" sz="1950" dirty="0"/>
              <a:t> kalite yönetimi standardını temel alarak, bugün ISO 9000 serisi olarak bildiğimiz kalite yönetimi sisteminin ilk versiyonunu, 1987 yılında yayınlanmıştır. Ülkemizde TS EN ISO 9000 şeklinde adlandırılan ISO 9000 standartları, diğer ülkelerde  zaman içinde birçok dile çevrilmiş ve farklı isimlerde anılır olmuştur.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22</a:t>
            </a:fld>
            <a:endParaRPr lang="tr-TR">
              <a:solidFill>
                <a:srgbClr val="FFFFFF"/>
              </a:solidFill>
            </a:endParaRPr>
          </a:p>
        </p:txBody>
      </p:sp>
    </p:spTree>
    <p:extLst>
      <p:ext uri="{BB962C8B-B14F-4D97-AF65-F5344CB8AC3E}">
        <p14:creationId xmlns:p14="http://schemas.microsoft.com/office/powerpoint/2010/main" val="2603466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ISO 9000 serisi 1994 ve 2000 yıllarında kapsamlı olarak güncellenmiş ve değişen iş dünyasının taleplerini karşılama potansiyeli geliştirilmiştir. </a:t>
            </a:r>
          </a:p>
          <a:p>
            <a:r>
              <a:rPr lang="tr-TR" sz="2100" dirty="0"/>
              <a:t>ISO 9000 ürün kalitesine ilişkin herhangi bir standart ortaya koymamaktadır. Bunun yerine kalitenin sağlanması için yerine getirilmesi gereken gereklilikleri belirlemekte ve bu yolla yönetimin kalite gelişim sürecine katılımını sağlamaktadır. </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23</a:t>
            </a:fld>
            <a:endParaRPr lang="tr-TR">
              <a:solidFill>
                <a:srgbClr val="FFFFFF"/>
              </a:solidFill>
            </a:endParaRPr>
          </a:p>
        </p:txBody>
      </p:sp>
    </p:spTree>
    <p:extLst>
      <p:ext uri="{BB962C8B-B14F-4D97-AF65-F5344CB8AC3E}">
        <p14:creationId xmlns:p14="http://schemas.microsoft.com/office/powerpoint/2010/main" val="3566289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1950" dirty="0"/>
              <a:t>ISO 9000 standartları temel olarak sekiz kalite yönetim ilkesine dayanmaktadır. Bu ilkeler üst yönetim tarafından örgütsel performansın geliştirilmesi çabalarında genel çerçeve olarak kullanılabilir. Söz konusu ilkeler şu şekilde sıralanmaktadır:</a:t>
            </a:r>
          </a:p>
          <a:p>
            <a:pPr marL="266700" indent="0">
              <a:spcBef>
                <a:spcPts val="450"/>
              </a:spcBef>
              <a:buNone/>
            </a:pPr>
            <a:r>
              <a:rPr lang="tr-TR" sz="1800" dirty="0"/>
              <a:t>1. Müşteri Odaklılık,</a:t>
            </a:r>
          </a:p>
          <a:p>
            <a:pPr marL="266700" indent="0">
              <a:spcBef>
                <a:spcPts val="0"/>
              </a:spcBef>
              <a:buNone/>
            </a:pPr>
            <a:r>
              <a:rPr lang="tr-TR" sz="1800" dirty="0"/>
              <a:t>2. Liderlik,</a:t>
            </a:r>
          </a:p>
          <a:p>
            <a:pPr marL="266700" indent="0">
              <a:spcBef>
                <a:spcPts val="0"/>
              </a:spcBef>
              <a:buNone/>
            </a:pPr>
            <a:r>
              <a:rPr lang="tr-TR" sz="1800" dirty="0"/>
              <a:t>3. Katılım,</a:t>
            </a:r>
          </a:p>
          <a:p>
            <a:pPr marL="266700" indent="0">
              <a:spcBef>
                <a:spcPts val="0"/>
              </a:spcBef>
              <a:buNone/>
            </a:pPr>
            <a:r>
              <a:rPr lang="tr-TR" sz="1800" dirty="0"/>
              <a:t>4. Süreç Yaklaşımı,</a:t>
            </a:r>
          </a:p>
          <a:p>
            <a:pPr marL="266700" indent="0">
              <a:spcBef>
                <a:spcPts val="0"/>
              </a:spcBef>
              <a:buNone/>
            </a:pPr>
            <a:r>
              <a:rPr lang="tr-TR" sz="1800" dirty="0"/>
              <a:t>5. Yönetimde Sistem Yaklaşımı,</a:t>
            </a:r>
          </a:p>
          <a:p>
            <a:pPr marL="266700" indent="0">
              <a:spcBef>
                <a:spcPts val="0"/>
              </a:spcBef>
              <a:buNone/>
            </a:pPr>
            <a:r>
              <a:rPr lang="tr-TR" sz="1800" dirty="0"/>
              <a:t>6. Sürekli Gelişme,</a:t>
            </a:r>
          </a:p>
          <a:p>
            <a:pPr marL="266700" indent="0">
              <a:spcBef>
                <a:spcPts val="0"/>
              </a:spcBef>
              <a:buNone/>
            </a:pPr>
            <a:r>
              <a:rPr lang="tr-TR" sz="1800" dirty="0"/>
              <a:t>7. Kanıtlara Dayalı Karar Verme,</a:t>
            </a:r>
          </a:p>
          <a:p>
            <a:pPr marL="266700" indent="0">
              <a:spcBef>
                <a:spcPts val="0"/>
              </a:spcBef>
              <a:buNone/>
            </a:pPr>
            <a:r>
              <a:rPr lang="tr-TR" sz="1800" dirty="0"/>
              <a:t>8. Tedarikçilerle İlişkilerde Karşılıklı Fayda Esası.</a:t>
            </a:r>
            <a:endParaRPr lang="tr-TR" dirty="0"/>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24</a:t>
            </a:fld>
            <a:endParaRPr lang="tr-TR">
              <a:solidFill>
                <a:srgbClr val="FFFFFF"/>
              </a:solidFill>
            </a:endParaRPr>
          </a:p>
        </p:txBody>
      </p:sp>
    </p:spTree>
    <p:extLst>
      <p:ext uri="{BB962C8B-B14F-4D97-AF65-F5344CB8AC3E}">
        <p14:creationId xmlns:p14="http://schemas.microsoft.com/office/powerpoint/2010/main" val="2021747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25</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Layer>
                </a14:imgProps>
              </a:ext>
            </a:extLst>
          </a:blip>
          <a:srcRect l="20620" t="37847" r="22377" b="14583"/>
          <a:stretch/>
        </p:blipFill>
        <p:spPr>
          <a:xfrm>
            <a:off x="696414" y="1686742"/>
            <a:ext cx="7467600" cy="3503634"/>
          </a:xfrm>
          <a:prstGeom prst="rect">
            <a:avLst/>
          </a:prstGeom>
        </p:spPr>
      </p:pic>
    </p:spTree>
    <p:extLst>
      <p:ext uri="{BB962C8B-B14F-4D97-AF65-F5344CB8AC3E}">
        <p14:creationId xmlns:p14="http://schemas.microsoft.com/office/powerpoint/2010/main" val="3013605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ISO 9000 kapsamında üzerinde durulan esas konu, denetim veya düzeltme değil önlemedir. Önleme faaliyetleri sadece üretim sürecine ilişkin değil aynı zamanda ürünün tasarımı, nihai tüketiciye ulaştırılması ve satış sonrası sağlanan hizmetleri de içeren oldukça geniş kapsamlı bir faaliyetler bütünüdür.</a:t>
            </a:r>
          </a:p>
          <a:p>
            <a:endParaRPr lang="tr-TR" dirty="0"/>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26</a:t>
            </a:fld>
            <a:endParaRPr lang="tr-TR">
              <a:solidFill>
                <a:srgbClr val="FFFFFF"/>
              </a:solidFill>
            </a:endParaRPr>
          </a:p>
        </p:txBody>
      </p:sp>
    </p:spTree>
    <p:extLst>
      <p:ext uri="{BB962C8B-B14F-4D97-AF65-F5344CB8AC3E}">
        <p14:creationId xmlns:p14="http://schemas.microsoft.com/office/powerpoint/2010/main" val="4247236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Slayt Numarası Yer Tutucusu"/>
          <p:cNvSpPr>
            <a:spLocks noGrp="1"/>
          </p:cNvSpPr>
          <p:nvPr>
            <p:ph type="sldNum" sz="quarter" idx="12"/>
          </p:nvPr>
        </p:nvSpPr>
        <p:spPr/>
        <p:txBody>
          <a:bodyPr/>
          <a:lstStyle/>
          <a:p>
            <a:fld id="{AB715641-56AB-4E61-A40E-EFDFF43869EF}" type="slidenum">
              <a:rPr lang="tr-TR"/>
              <a:pPr/>
              <a:t>27</a:t>
            </a:fld>
            <a:endParaRPr lang="tr-TR"/>
          </a:p>
        </p:txBody>
      </p:sp>
      <p:sp>
        <p:nvSpPr>
          <p:cNvPr id="200707" name="Rectangle 3"/>
          <p:cNvSpPr>
            <a:spLocks noGrp="1" noChangeArrowheads="1"/>
          </p:cNvSpPr>
          <p:nvPr>
            <p:ph type="body" idx="1"/>
          </p:nvPr>
        </p:nvSpPr>
        <p:spPr/>
        <p:txBody>
          <a:bodyPr/>
          <a:lstStyle/>
          <a:p>
            <a:pPr algn="ctr">
              <a:buFont typeface="Wingdings" pitchFamily="2" charset="2"/>
              <a:buNone/>
            </a:pPr>
            <a:r>
              <a:rPr lang="tr-TR" sz="2100" dirty="0"/>
              <a:t>ISO 9000 Standardı;</a:t>
            </a:r>
          </a:p>
          <a:p>
            <a:pPr algn="ctr">
              <a:buFont typeface="Wingdings" pitchFamily="2" charset="2"/>
              <a:buNone/>
            </a:pPr>
            <a:r>
              <a:rPr lang="tr-TR" sz="2100" dirty="0"/>
              <a:t>Bir firmadaki üretim, kalite kontrol, satın alma, pazarlama, sevkiyat ve depolama vb. alınan kararların ürün kalitesine etki eden tüm faaliyetlerin nasıl olması gerektiğini açıklar.</a:t>
            </a:r>
          </a:p>
          <a:p>
            <a:pPr algn="ctr">
              <a:buNone/>
            </a:pPr>
            <a:r>
              <a:rPr lang="tr-TR" sz="2100" dirty="0"/>
              <a:t>ISO 9000 Belgesi alan bir işletmede;</a:t>
            </a:r>
          </a:p>
          <a:p>
            <a:pPr algn="ctr">
              <a:buNone/>
            </a:pPr>
            <a:r>
              <a:rPr lang="tr-TR" sz="2100" dirty="0"/>
              <a:t>Üretim, bakım, kalite kontrol, pazarlama, satın alma, depolama ve </a:t>
            </a:r>
            <a:r>
              <a:rPr lang="tr-TR" sz="2100" dirty="0" err="1"/>
              <a:t>sevkıyat</a:t>
            </a:r>
            <a:r>
              <a:rPr lang="tr-TR" sz="2100" dirty="0"/>
              <a:t> faaliyetleri kontrol altına alınmış, faaliyetlerin nasıl yürütüldüğü, çalışanların yetki ve sorumlulukları netleştirilmiş demektir.</a:t>
            </a:r>
          </a:p>
          <a:p>
            <a:pPr algn="ctr">
              <a:buFont typeface="Wingdings" pitchFamily="2" charset="2"/>
              <a:buNone/>
            </a:pPr>
            <a:r>
              <a:rPr lang="tr-TR" dirty="0"/>
              <a:t> </a:t>
            </a:r>
          </a:p>
        </p:txBody>
      </p:sp>
    </p:spTree>
    <p:extLst>
      <p:ext uri="{BB962C8B-B14F-4D97-AF65-F5344CB8AC3E}">
        <p14:creationId xmlns:p14="http://schemas.microsoft.com/office/powerpoint/2010/main" val="4040591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Slayt Numarası Yer Tutucusu"/>
          <p:cNvSpPr>
            <a:spLocks noGrp="1"/>
          </p:cNvSpPr>
          <p:nvPr>
            <p:ph type="sldNum" sz="quarter" idx="12"/>
          </p:nvPr>
        </p:nvSpPr>
        <p:spPr/>
        <p:txBody>
          <a:bodyPr/>
          <a:lstStyle/>
          <a:p>
            <a:fld id="{E87A24D6-4013-4C4D-A708-2C2BCA83479B}" type="slidenum">
              <a:rPr lang="tr-TR"/>
              <a:pPr/>
              <a:t>28</a:t>
            </a:fld>
            <a:endParaRPr lang="tr-TR"/>
          </a:p>
        </p:txBody>
      </p:sp>
      <p:sp>
        <p:nvSpPr>
          <p:cNvPr id="202755" name="Rectangle 3"/>
          <p:cNvSpPr>
            <a:spLocks noGrp="1" noChangeArrowheads="1"/>
          </p:cNvSpPr>
          <p:nvPr>
            <p:ph type="body" idx="1"/>
          </p:nvPr>
        </p:nvSpPr>
        <p:spPr/>
        <p:txBody>
          <a:bodyPr/>
          <a:lstStyle/>
          <a:p>
            <a:pPr marL="457200" indent="-457200">
              <a:buFont typeface="Wingdings" pitchFamily="2" charset="2"/>
              <a:buAutoNum type="alphaLcParenR"/>
            </a:pPr>
            <a:r>
              <a:rPr lang="tr-TR" sz="2100"/>
              <a:t>ISO 9000 Farklı işletmeler için standartları içerir.</a:t>
            </a:r>
          </a:p>
          <a:p>
            <a:pPr marL="457200" indent="-457200">
              <a:buFont typeface="Wingdings" pitchFamily="2" charset="2"/>
              <a:buAutoNum type="alphaLcParenR"/>
            </a:pPr>
            <a:r>
              <a:rPr lang="tr-TR" sz="2100"/>
              <a:t>ISO 9000 Kalite Yönetimi ve Kalite Güvencesi Standartları Seçim ve Kullanım Kılavuzu.</a:t>
            </a:r>
          </a:p>
          <a:p>
            <a:pPr marL="457200" indent="-457200">
              <a:buFont typeface="Wingdings" pitchFamily="2" charset="2"/>
              <a:buAutoNum type="alphaLcParenR"/>
            </a:pPr>
            <a:r>
              <a:rPr lang="tr-TR" sz="2100"/>
              <a:t>ISO 9001 Tasarım Modeli, Geliştirme, Üretim, Tesis ve Hizmette Kalite Güvencesi Klavuzu</a:t>
            </a:r>
          </a:p>
          <a:p>
            <a:pPr marL="457200" indent="-457200">
              <a:buFont typeface="Wingdings" pitchFamily="2" charset="2"/>
              <a:buAutoNum type="alphaLcParenR"/>
            </a:pPr>
            <a:r>
              <a:rPr lang="tr-TR" sz="2100"/>
              <a:t>ISO 9002 Üretim ve Tesiste Kalite Güvencesi Modeli</a:t>
            </a:r>
          </a:p>
          <a:p>
            <a:pPr marL="457200" indent="-457200">
              <a:buNone/>
            </a:pPr>
            <a:endParaRPr lang="tr-TR" sz="2100"/>
          </a:p>
        </p:txBody>
      </p:sp>
    </p:spTree>
    <p:extLst>
      <p:ext uri="{BB962C8B-B14F-4D97-AF65-F5344CB8AC3E}">
        <p14:creationId xmlns:p14="http://schemas.microsoft.com/office/powerpoint/2010/main" val="1936676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Slayt Numarası Yer Tutucusu"/>
          <p:cNvSpPr>
            <a:spLocks noGrp="1"/>
          </p:cNvSpPr>
          <p:nvPr>
            <p:ph type="sldNum" sz="quarter" idx="12"/>
          </p:nvPr>
        </p:nvSpPr>
        <p:spPr/>
        <p:txBody>
          <a:bodyPr/>
          <a:lstStyle/>
          <a:p>
            <a:fld id="{38892BF1-4CAB-4316-83AC-CFA2AECDDFE2}" type="slidenum">
              <a:rPr lang="tr-TR"/>
              <a:pPr/>
              <a:t>29</a:t>
            </a:fld>
            <a:endParaRPr lang="tr-TR"/>
          </a:p>
        </p:txBody>
      </p:sp>
      <p:sp>
        <p:nvSpPr>
          <p:cNvPr id="203779" name="Rectangle 3"/>
          <p:cNvSpPr>
            <a:spLocks noGrp="1" noChangeArrowheads="1"/>
          </p:cNvSpPr>
          <p:nvPr>
            <p:ph type="body" idx="1"/>
          </p:nvPr>
        </p:nvSpPr>
        <p:spPr/>
        <p:txBody>
          <a:bodyPr/>
          <a:lstStyle/>
          <a:p>
            <a:pPr marL="457200" indent="-457200">
              <a:buFont typeface="Wingdings" pitchFamily="2" charset="2"/>
              <a:buAutoNum type="alphaLcParenR" startAt="5"/>
            </a:pPr>
            <a:r>
              <a:rPr lang="tr-TR"/>
              <a:t>ISO 9003 Son Muayene ve Deneyler için Kalite Güvencesi Modeli</a:t>
            </a:r>
          </a:p>
          <a:p>
            <a:pPr marL="457200" indent="-457200">
              <a:buFont typeface="Wingdings" pitchFamily="2" charset="2"/>
              <a:buAutoNum type="alphaLcParenR" startAt="5"/>
            </a:pPr>
            <a:r>
              <a:rPr lang="tr-TR"/>
              <a:t>ISO 9004 Kalite Yönetimi ve Kalite Sistemi Elemanları Kılavuzu</a:t>
            </a:r>
          </a:p>
          <a:p>
            <a:pPr marL="457200" indent="-457200">
              <a:buFont typeface="Wingdings" pitchFamily="2" charset="2"/>
              <a:buAutoNum type="alphaLcParenR" startAt="5"/>
            </a:pPr>
            <a:r>
              <a:rPr lang="tr-TR"/>
              <a:t>ISO 9004 -2 Hizmetler için Kılavuz.</a:t>
            </a:r>
          </a:p>
          <a:p>
            <a:pPr marL="457200" indent="-457200">
              <a:buFont typeface="Wingdings" pitchFamily="2" charset="2"/>
              <a:buAutoNum type="alphaLcParenR" startAt="5"/>
            </a:pPr>
            <a:r>
              <a:rPr lang="tr-TR"/>
              <a:t>ISO 9005 Kalite Sözlüğü.</a:t>
            </a:r>
          </a:p>
          <a:p>
            <a:pPr marL="457200" indent="-457200">
              <a:buNone/>
            </a:pPr>
            <a:endParaRPr lang="tr-TR"/>
          </a:p>
          <a:p>
            <a:pPr marL="457200" indent="-457200"/>
            <a:endParaRPr lang="tr-TR"/>
          </a:p>
          <a:p>
            <a:pPr marL="457200" indent="-457200"/>
            <a:endParaRPr lang="tr-TR"/>
          </a:p>
        </p:txBody>
      </p:sp>
    </p:spTree>
    <p:extLst>
      <p:ext uri="{BB962C8B-B14F-4D97-AF65-F5344CB8AC3E}">
        <p14:creationId xmlns:p14="http://schemas.microsoft.com/office/powerpoint/2010/main" val="2195466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EFQM Mükemmellik Modeli, günümüzde başta Avrupa olmak üzere dünyada 48 ülkede, 50.000’den fazla kuruluş EFQM Modelini bir yönetim modeli olarak kullanmaktadır.</a:t>
            </a:r>
          </a:p>
          <a:p>
            <a:r>
              <a:rPr lang="tr-TR" sz="2100" dirty="0"/>
              <a:t>EFQM üyelerinin temel hedefi mükemmellik arayışıdır. </a:t>
            </a:r>
          </a:p>
          <a:p>
            <a:r>
              <a:rPr lang="tr-TR" sz="2100" dirty="0"/>
              <a:t>EFQM Mükemmellik Modeli de örgütler arasındaki bilgi paylaşımını kolaylaştıran ve hızlandıran ortak bir çerçeve niteliğindedir.</a:t>
            </a:r>
          </a:p>
          <a:p>
            <a:r>
              <a:rPr lang="tr-TR" sz="2100" dirty="0"/>
              <a:t>Bugün başta Avrupa olmak üzere dünyada 48 ülkede, 50.000’den fazla kuruluş EFQM Modelini bir yönetim modeli olarak kullanmaktadır.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3</a:t>
            </a:fld>
            <a:endParaRPr lang="tr-TR">
              <a:solidFill>
                <a:srgbClr val="FFFFFF"/>
              </a:solidFill>
            </a:endParaRPr>
          </a:p>
        </p:txBody>
      </p:sp>
    </p:spTree>
    <p:extLst>
      <p:ext uri="{BB962C8B-B14F-4D97-AF65-F5344CB8AC3E}">
        <p14:creationId xmlns:p14="http://schemas.microsoft.com/office/powerpoint/2010/main" val="199711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SERTİFİKASYON</a:t>
            </a:r>
          </a:p>
        </p:txBody>
      </p:sp>
      <p:sp>
        <p:nvSpPr>
          <p:cNvPr id="3" name="İçerik Yer Tutucusu 2"/>
          <p:cNvSpPr>
            <a:spLocks noGrp="1"/>
          </p:cNvSpPr>
          <p:nvPr>
            <p:ph idx="1"/>
          </p:nvPr>
        </p:nvSpPr>
        <p:spPr/>
        <p:txBody>
          <a:bodyPr/>
          <a:lstStyle/>
          <a:p>
            <a:r>
              <a:rPr lang="tr-TR" sz="1950" dirty="0"/>
              <a:t>Örgütlerin faaliyet süreçlerini kalite bağlamında etkin kıldıktan sonra atacakları ilk adım bu durumun sertifikalandırılması, bir başka ifadeyle belgelendirilmesidir. Bu sayede örgüt, kendi mal ve hizmetlerini rakiplerine göre daha doğru bir şekilde konumlandırma şansına sahip olmaktadır. </a:t>
            </a:r>
          </a:p>
          <a:p>
            <a:r>
              <a:rPr lang="tr-TR" sz="1950" dirty="0"/>
              <a:t>işletmeler için faaliyet gösterilen/gösterilecek ülkenin kalite standartlarına uyum sağlamak oldukça önemlidir. Bunun için uluslararası standartlar örgütü (ISO) tarafından kalite yönetimine ilişkin belli standartlar ortaya konmuştur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30</a:t>
            </a:fld>
            <a:endParaRPr lang="tr-TR">
              <a:solidFill>
                <a:srgbClr val="FFFFFF"/>
              </a:solidFill>
            </a:endParaRPr>
          </a:p>
        </p:txBody>
      </p:sp>
    </p:spTree>
    <p:extLst>
      <p:ext uri="{BB962C8B-B14F-4D97-AF65-F5344CB8AC3E}">
        <p14:creationId xmlns:p14="http://schemas.microsoft.com/office/powerpoint/2010/main" val="788724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343150"/>
            <a:ext cx="8429625" cy="3086100"/>
          </a:xfrm>
        </p:spPr>
        <p:txBody>
          <a:bodyPr/>
          <a:lstStyle/>
          <a:p>
            <a:r>
              <a:rPr lang="tr-TR" sz="2100" dirty="0"/>
              <a:t>ISO 9001:2008, ISO 9000 serisi içindeki sertifikalandırılabilen tek standarttır. Sertifikasyon işlemi akredite olmuş ve yetkilendirilmiş bir kuruluş tarafından gerçekleştirilmektedir. ISO 9001:2008, öncelikle kalite yönetimi sisteminin geliştirilmesi açısından bir kıyaslama mekanizması görevi görmektedir. ISO 9001:2008 sertifikasyonu için örgütlerin içsel ve dışsal çeşitli gereklilikleri yerine getirmesi gerekmektedir. Kalite yönetimi, ISO’ya göre yönetimin kalite politikasını, amaçlarını, sorumluluklarını ve uygulamasını ne kadar etkili bir şekilde gerçekleştirildiğini belirlemektedir. Bu, sistemin içe dönük gereklilikleri ile ilgili bir konudur.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31</a:t>
            </a:fld>
            <a:endParaRPr lang="tr-TR">
              <a:solidFill>
                <a:srgbClr val="FFFFFF"/>
              </a:solidFill>
            </a:endParaRPr>
          </a:p>
        </p:txBody>
      </p:sp>
    </p:spTree>
    <p:extLst>
      <p:ext uri="{BB962C8B-B14F-4D97-AF65-F5344CB8AC3E}">
        <p14:creationId xmlns:p14="http://schemas.microsoft.com/office/powerpoint/2010/main" val="1783716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ISO 9001:2008 sertifikasyonuna başvuran bir örgüt, söz konusu bu gereklilikleri karşılamak durumundadır. Müşteri tatmini ise dışsal bir gerekliliktir. Bu nedenle işletme öncelikle müşteri talep ve beklentilerini analiz ederek yola çıkmalı ve müşteri tatmin düzeyini sürekli olarak ölçümlemelidir. Ölçüm sonuçlarına göre gerekli düzeltici tedbirler alınmalıdır. Bu durum ISO 9001:2008’in sürekli gelişim (sürekli iyileştirme) mantığını yansıtmaktadır. Bu tür bir analizin oldukça fazla miktarda veri elde edilmesini ve bu verilerin analizini gerektiren, zorlayıcı bir süreç olduğu unutulmamalıdır.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32</a:t>
            </a:fld>
            <a:endParaRPr lang="tr-TR">
              <a:solidFill>
                <a:srgbClr val="FFFFFF"/>
              </a:solidFill>
            </a:endParaRPr>
          </a:p>
        </p:txBody>
      </p:sp>
    </p:spTree>
    <p:extLst>
      <p:ext uri="{BB962C8B-B14F-4D97-AF65-F5344CB8AC3E}">
        <p14:creationId xmlns:p14="http://schemas.microsoft.com/office/powerpoint/2010/main" val="1182129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1950" dirty="0"/>
              <a:t>Örgüt, sertifikasyon konusunda akredite olmuş bir kurumla sertifikasyon sürecine ilişkin olarak anlaşmalı ve bu kurum tarafından sistem, süreç, prosedürler, kalite el kitabı ve diğer ilgili belgelerin incelenmesi gerçekleştirilmelidir. Her şey yerinde ve doğru bir şekilde tasarlanmışsa, sertifikasyon süreci tamamlanmaktadır. Aksi halde sertifikalandırma kuruluşu örgütü eksiklikler konusunda uyaracak ve ikinci bir ziyaret tarihi belirlenecektir.</a:t>
            </a:r>
          </a:p>
          <a:p>
            <a:r>
              <a:rPr lang="tr-TR" sz="1950" dirty="0" err="1"/>
              <a:t>Malcolm</a:t>
            </a:r>
            <a:r>
              <a:rPr lang="tr-TR" sz="1950" dirty="0"/>
              <a:t> </a:t>
            </a:r>
            <a:r>
              <a:rPr lang="tr-TR" sz="1950" dirty="0" err="1"/>
              <a:t>Baldrige</a:t>
            </a:r>
            <a:r>
              <a:rPr lang="tr-TR" sz="1950" dirty="0"/>
              <a:t> Ulusal Kalite Ödülü veya </a:t>
            </a:r>
            <a:r>
              <a:rPr lang="tr-TR" sz="1950" dirty="0" err="1"/>
              <a:t>Deming</a:t>
            </a:r>
            <a:r>
              <a:rPr lang="tr-TR" sz="1950" dirty="0"/>
              <a:t> Ödülü’ne ulaşmayı hedefleyen bir örgüt için ISO 9000 standartlarına uyum, kalite konusunda atılan ilk adım olarak değerlendirilmelidir.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33</a:t>
            </a:fld>
            <a:endParaRPr lang="tr-TR">
              <a:solidFill>
                <a:srgbClr val="FFFFFF"/>
              </a:solidFill>
            </a:endParaRPr>
          </a:p>
        </p:txBody>
      </p:sp>
    </p:spTree>
    <p:extLst>
      <p:ext uri="{BB962C8B-B14F-4D97-AF65-F5344CB8AC3E}">
        <p14:creationId xmlns:p14="http://schemas.microsoft.com/office/powerpoint/2010/main" val="1274560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TSE</a:t>
            </a:r>
          </a:p>
        </p:txBody>
      </p:sp>
      <p:sp>
        <p:nvSpPr>
          <p:cNvPr id="3" name="İçerik Yer Tutucusu 2"/>
          <p:cNvSpPr>
            <a:spLocks noGrp="1"/>
          </p:cNvSpPr>
          <p:nvPr>
            <p:ph idx="1"/>
          </p:nvPr>
        </p:nvSpPr>
        <p:spPr/>
        <p:txBody>
          <a:bodyPr/>
          <a:lstStyle/>
          <a:p>
            <a:r>
              <a:rPr lang="tr-TR" sz="1950" dirty="0"/>
              <a:t>Türkiye’de standartların hazırlanması konusunda görevli ve yetkili olan kurum; Bilim, Sanayi ve Teknoloji Bakanlığı’na bağlı olarak faaliyet gösteren Türk Standartları Enstitüsü (TSE)’dür. TSE 18.11.1960 tarihli, 132 sayılı yasa ile kurulmuş ve her türlü madde ve </a:t>
            </a:r>
            <a:r>
              <a:rPr lang="tr-TR" sz="1950" dirty="0" err="1"/>
              <a:t>mamüller</a:t>
            </a:r>
            <a:r>
              <a:rPr lang="tr-TR" sz="1950" dirty="0"/>
              <a:t> (ürün) için standartlar hazırlamakla görevlendirilmiştir. Yalnız TSE tarafından kabul edilen standartlar “Türk Standardı” adını alabilmektedir. TSE’nin hazırladığı standartlara uyulması isteğe bağlı olmakla birlikte, ilgili bakanlık söz konusu standartlara uyumu zorunlu kılabilir. Bir standardın uygulanmasının zorunlu kılınabilmesi için bu standardın Türk Standardı olması şarttır.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34</a:t>
            </a:fld>
            <a:endParaRPr lang="tr-TR">
              <a:solidFill>
                <a:srgbClr val="FFFFFF"/>
              </a:solidFill>
            </a:endParaRPr>
          </a:p>
        </p:txBody>
      </p:sp>
    </p:spTree>
    <p:extLst>
      <p:ext uri="{BB962C8B-B14F-4D97-AF65-F5344CB8AC3E}">
        <p14:creationId xmlns:p14="http://schemas.microsoft.com/office/powerpoint/2010/main" val="1513633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Kalite konusunda son nokta kalitenin ödüllendirilmesidir. Örgütler, kalite konusunda önce standartların öngördüğü düzeye çıkmayı hedeflemekte, daha sonra bu düzeyin üzerine çıkarak kalite düzeylerini sertifikalandırma çabalarına girişmekte, en üst düzeyde ise kalite ödüllerine başvurarak kalite düzeylerinin mükemmelliğini tüm paydaşlara göstermeyi hedeflemektedirler.</a:t>
            </a:r>
          </a:p>
          <a:p>
            <a:r>
              <a:rPr lang="tr-TR" sz="2100" dirty="0"/>
              <a:t>Kalite ödülleri örgütleri değerlemede tek yönlü finansal göstergelere alternatif olarak, daha bütüncül bir değerlendirme şeması sunmaktadır.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35</a:t>
            </a:fld>
            <a:endParaRPr lang="tr-TR">
              <a:solidFill>
                <a:srgbClr val="FFFFFF"/>
              </a:solidFill>
            </a:endParaRPr>
          </a:p>
        </p:txBody>
      </p:sp>
      <p:sp>
        <p:nvSpPr>
          <p:cNvPr id="5" name="Metin kutusu 4">
            <a:extLst>
              <a:ext uri="{FF2B5EF4-FFF2-40B4-BE49-F238E27FC236}">
                <a16:creationId xmlns:a16="http://schemas.microsoft.com/office/drawing/2014/main" id="{CFACDC01-8563-4E6D-B64D-F0429348F23F}"/>
              </a:ext>
            </a:extLst>
          </p:cNvPr>
          <p:cNvSpPr txBox="1"/>
          <p:nvPr/>
        </p:nvSpPr>
        <p:spPr>
          <a:xfrm>
            <a:off x="2818661" y="348280"/>
            <a:ext cx="4572000" cy="646331"/>
          </a:xfrm>
          <a:prstGeom prst="rect">
            <a:avLst/>
          </a:prstGeom>
          <a:noFill/>
        </p:spPr>
        <p:txBody>
          <a:bodyPr wrap="square">
            <a:spAutoFit/>
          </a:bodyPr>
          <a:lstStyle/>
          <a:p>
            <a:r>
              <a:rPr lang="tr-TR" sz="3600" b="1" cap="none" dirty="0">
                <a:effectLst/>
                <a:latin typeface="Calisto MT" panose="02040603050505030304" pitchFamily="18" charset="0"/>
              </a:rPr>
              <a:t>Kalite Ödülleri </a:t>
            </a:r>
            <a:endParaRPr lang="tr-TR" sz="3600" b="1" dirty="0"/>
          </a:p>
        </p:txBody>
      </p:sp>
    </p:spTree>
    <p:extLst>
      <p:ext uri="{BB962C8B-B14F-4D97-AF65-F5344CB8AC3E}">
        <p14:creationId xmlns:p14="http://schemas.microsoft.com/office/powerpoint/2010/main" val="236010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Deming</a:t>
            </a:r>
            <a:r>
              <a:rPr lang="tr-TR" dirty="0"/>
              <a:t> Ödülleri (Japonya)</a:t>
            </a:r>
          </a:p>
        </p:txBody>
      </p:sp>
      <p:sp>
        <p:nvSpPr>
          <p:cNvPr id="3" name="İçerik Yer Tutucusu 2"/>
          <p:cNvSpPr>
            <a:spLocks noGrp="1"/>
          </p:cNvSpPr>
          <p:nvPr>
            <p:ph idx="1"/>
          </p:nvPr>
        </p:nvSpPr>
        <p:spPr/>
        <p:txBody>
          <a:bodyPr/>
          <a:lstStyle/>
          <a:p>
            <a:r>
              <a:rPr lang="tr-TR" sz="2100" dirty="0" err="1"/>
              <a:t>Deming</a:t>
            </a:r>
            <a:r>
              <a:rPr lang="tr-TR" sz="2100" dirty="0"/>
              <a:t> Ödülleri, Japon </a:t>
            </a:r>
            <a:r>
              <a:rPr lang="tr-TR" sz="2100" dirty="0" err="1"/>
              <a:t>Bilimadamları</a:t>
            </a:r>
            <a:r>
              <a:rPr lang="tr-TR" sz="2100" dirty="0"/>
              <a:t> ve Mühendisleri Birliği’nce (</a:t>
            </a:r>
            <a:r>
              <a:rPr lang="tr-TR" sz="2100" dirty="0" err="1"/>
              <a:t>Union</a:t>
            </a:r>
            <a:r>
              <a:rPr lang="tr-TR" sz="2100" dirty="0"/>
              <a:t> of </a:t>
            </a:r>
            <a:r>
              <a:rPr lang="tr-TR" sz="2100" dirty="0" err="1"/>
              <a:t>Japanese</a:t>
            </a:r>
            <a:r>
              <a:rPr lang="tr-TR" sz="2100" dirty="0"/>
              <a:t> </a:t>
            </a:r>
            <a:r>
              <a:rPr lang="tr-TR" sz="2100" dirty="0" err="1"/>
              <a:t>Scientist</a:t>
            </a:r>
            <a:r>
              <a:rPr lang="tr-TR" sz="2100" dirty="0"/>
              <a:t> </a:t>
            </a:r>
            <a:r>
              <a:rPr lang="tr-TR" sz="2100" dirty="0" err="1"/>
              <a:t>and</a:t>
            </a:r>
            <a:r>
              <a:rPr lang="tr-TR" sz="2100" dirty="0"/>
              <a:t> </a:t>
            </a:r>
            <a:r>
              <a:rPr lang="tr-TR" sz="2100" dirty="0" err="1"/>
              <a:t>Engineers</a:t>
            </a:r>
            <a:r>
              <a:rPr lang="tr-TR" sz="2100" dirty="0"/>
              <a:t> - JUSE) toplam üç kategoride verilmektedir.</a:t>
            </a:r>
          </a:p>
          <a:p>
            <a:endParaRPr lang="tr-TR" sz="2100" dirty="0"/>
          </a:p>
          <a:p>
            <a:r>
              <a:rPr lang="tr-TR" sz="2100" dirty="0"/>
              <a:t>Bu ödüllerin haricinde Japonya’da 1954 yılından itibaren “</a:t>
            </a:r>
            <a:r>
              <a:rPr lang="tr-TR" sz="2100" dirty="0" err="1"/>
              <a:t>Nikkei</a:t>
            </a:r>
            <a:r>
              <a:rPr lang="tr-TR" sz="2100" dirty="0"/>
              <a:t> Kalite </a:t>
            </a:r>
            <a:r>
              <a:rPr lang="tr-TR" sz="2100" dirty="0" err="1"/>
              <a:t>KontrolEserleri</a:t>
            </a:r>
            <a:r>
              <a:rPr lang="tr-TR" sz="2100" dirty="0"/>
              <a:t>” adında bir ödülle kalite yönetiminin gelişimi ve ilerlemesi alanında katkı yapan nitelikli eserleri de ödüllendirmektedir.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36</a:t>
            </a:fld>
            <a:endParaRPr lang="tr-TR">
              <a:solidFill>
                <a:srgbClr val="FFFFFF"/>
              </a:solidFill>
            </a:endParaRPr>
          </a:p>
        </p:txBody>
      </p:sp>
    </p:spTree>
    <p:extLst>
      <p:ext uri="{BB962C8B-B14F-4D97-AF65-F5344CB8AC3E}">
        <p14:creationId xmlns:p14="http://schemas.microsoft.com/office/powerpoint/2010/main" val="2654540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endParaRPr lang="tr-T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37</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Layer>
                </a14:imgProps>
              </a:ext>
            </a:extLst>
          </a:blip>
          <a:srcRect l="11834" t="18056" r="13885" b="5903"/>
          <a:stretch/>
        </p:blipFill>
        <p:spPr>
          <a:xfrm>
            <a:off x="457200" y="1143000"/>
            <a:ext cx="8067675" cy="4643420"/>
          </a:xfrm>
          <a:prstGeom prst="round2DiagRect">
            <a:avLst>
              <a:gd name="adj1" fmla="val 16667"/>
              <a:gd name="adj2" fmla="val 0"/>
            </a:avLst>
          </a:prstGeom>
          <a:ln w="88900" cap="sq">
            <a:solidFill>
              <a:srgbClr val="6385D1"/>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6714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Deming</a:t>
            </a:r>
            <a:r>
              <a:rPr lang="tr-TR" dirty="0"/>
              <a:t> Ödülü </a:t>
            </a:r>
          </a:p>
        </p:txBody>
      </p:sp>
      <p:sp>
        <p:nvSpPr>
          <p:cNvPr id="3" name="İçerik Yer Tutucusu 2"/>
          <p:cNvSpPr>
            <a:spLocks noGrp="1"/>
          </p:cNvSpPr>
          <p:nvPr>
            <p:ph idx="1"/>
          </p:nvPr>
        </p:nvSpPr>
        <p:spPr/>
        <p:txBody>
          <a:bodyPr/>
          <a:lstStyle/>
          <a:p>
            <a:r>
              <a:rPr lang="tr-TR" sz="2100" dirty="0"/>
              <a:t>Örgütsel düzeyde verilen </a:t>
            </a:r>
            <a:r>
              <a:rPr lang="tr-TR" sz="2100" dirty="0" err="1"/>
              <a:t>Deming</a:t>
            </a:r>
            <a:r>
              <a:rPr lang="tr-TR" sz="2100" dirty="0"/>
              <a:t> Ödülü (</a:t>
            </a:r>
            <a:r>
              <a:rPr lang="tr-TR" sz="2100" dirty="0" err="1"/>
              <a:t>The</a:t>
            </a:r>
            <a:r>
              <a:rPr lang="tr-TR" sz="2100" dirty="0"/>
              <a:t> </a:t>
            </a:r>
            <a:r>
              <a:rPr lang="tr-TR" sz="2100" dirty="0" err="1"/>
              <a:t>Deming</a:t>
            </a:r>
            <a:r>
              <a:rPr lang="tr-TR" sz="2100" dirty="0"/>
              <a:t> Prize) Japonya’da toplam kalite yönetimi alanında doğrudan veya dolaylı olarak üstün başarı gösteren örgütlere verilmektedir. Kalite yönetimi alanında yenilikçi uygulamalarıyla dikkat çeken örgütlerin ödül alma şansı daha yüksek olarak değerlendirilmektedir.</a:t>
            </a:r>
          </a:p>
          <a:p>
            <a:r>
              <a:rPr lang="tr-TR" sz="2100" dirty="0"/>
              <a:t>Japonya kaynaklı olmasına rağmen </a:t>
            </a:r>
            <a:r>
              <a:rPr lang="tr-TR" sz="2100" dirty="0" err="1"/>
              <a:t>Deming</a:t>
            </a:r>
            <a:r>
              <a:rPr lang="tr-TR" sz="2100" dirty="0"/>
              <a:t> Ödülleri uluslararası kabul gören itibarlı bir ödüldür.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38</a:t>
            </a:fld>
            <a:endParaRPr lang="tr-TR">
              <a:solidFill>
                <a:srgbClr val="FFFFFF"/>
              </a:solidFill>
            </a:endParaRPr>
          </a:p>
        </p:txBody>
      </p:sp>
    </p:spTree>
    <p:extLst>
      <p:ext uri="{BB962C8B-B14F-4D97-AF65-F5344CB8AC3E}">
        <p14:creationId xmlns:p14="http://schemas.microsoft.com/office/powerpoint/2010/main" val="2809002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Ödüle hak kazanabilmek üç temel ilkeye dayanmaktadır</a:t>
            </a:r>
          </a:p>
          <a:p>
            <a:pPr marL="0" indent="0">
              <a:buNone/>
            </a:pPr>
            <a:r>
              <a:rPr lang="tr-TR" sz="1950" dirty="0"/>
              <a:t>1. Yönetim felsefesi, sektör, iş hacmi ve örgütsel çevreyle uyumlu müşteri odaklı amaç ve stratejilerin geliştirilmiş olması ve bu amaç ve stratejilere ilişkin net bir bağlılığın ortaya konması gerekmektedir.</a:t>
            </a:r>
          </a:p>
          <a:p>
            <a:pPr marL="0" indent="0">
              <a:buNone/>
            </a:pPr>
            <a:r>
              <a:rPr lang="tr-TR" sz="1950" dirty="0"/>
              <a:t>2. Yukarıda söz edilen amaçlara ve stratejilere ulaşılması için toplam kalite yönetimi ilkeleri doğru bir şekilde uygulanmış olmalıdır.</a:t>
            </a:r>
          </a:p>
          <a:p>
            <a:pPr marL="0" indent="0">
              <a:buNone/>
            </a:pPr>
            <a:r>
              <a:rPr lang="tr-TR" sz="1950" dirty="0"/>
              <a:t>3. Birinci maddede ortaya konan amaç ve stratejilerin gerçekleştirilmesi toplam kalite yönetimi sonucunda olmalıdır.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39</a:t>
            </a:fld>
            <a:endParaRPr lang="tr-TR">
              <a:solidFill>
                <a:srgbClr val="FFFFFF"/>
              </a:solidFill>
            </a:endParaRPr>
          </a:p>
        </p:txBody>
      </p:sp>
    </p:spTree>
    <p:extLst>
      <p:ext uri="{BB962C8B-B14F-4D97-AF65-F5344CB8AC3E}">
        <p14:creationId xmlns:p14="http://schemas.microsoft.com/office/powerpoint/2010/main" val="411994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1950" dirty="0"/>
              <a:t>EFQM Modeli ilk uygulanmaya başladığı 1991 yılından  beri Avrupa genelinde ve dışında yer alan kuruluşların </a:t>
            </a:r>
            <a:r>
              <a:rPr lang="tr-TR" sz="1950" u="sng" dirty="0"/>
              <a:t>iyileştirme ve </a:t>
            </a:r>
            <a:r>
              <a:rPr lang="tr-TR" sz="1950" u="sng" dirty="0" err="1"/>
              <a:t>yenileşim</a:t>
            </a:r>
            <a:r>
              <a:rPr lang="tr-TR" sz="1950" u="sng" dirty="0"/>
              <a:t> </a:t>
            </a:r>
            <a:r>
              <a:rPr lang="tr-TR" sz="1950" dirty="0"/>
              <a:t>kültürü geliştirmeleri için rehber olmuştur. </a:t>
            </a:r>
          </a:p>
          <a:p>
            <a:r>
              <a:rPr lang="tr-TR" sz="1950" dirty="0"/>
              <a:t>Dünya çapında tanınan, bir yönetim çerçevesi oluşturan EFQM Modeli, kuruluşları, değişimi yönetme ve performanslarını iyileştirme konusunda desteklemektedir. </a:t>
            </a:r>
          </a:p>
          <a:p>
            <a:r>
              <a:rPr lang="tr-TR" sz="1950" dirty="0"/>
              <a:t>Güncellenen Model, gerek yararlılığını korumak, gerekse uzun vadeli, sürdürülebilir bir gelecek arzu eden tüm kuruluşların yönetim gündemini sürdürmek amacıyla yıllar içerisinde birçok iyileştirme döngüsünden geçmiştir.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4</a:t>
            </a:fld>
            <a:endParaRPr lang="tr-TR">
              <a:solidFill>
                <a:srgbClr val="FFFFFF"/>
              </a:solidFill>
            </a:endParaRPr>
          </a:p>
        </p:txBody>
      </p:sp>
    </p:spTree>
    <p:extLst>
      <p:ext uri="{BB962C8B-B14F-4D97-AF65-F5344CB8AC3E}">
        <p14:creationId xmlns:p14="http://schemas.microsoft.com/office/powerpoint/2010/main" val="2691233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Malcolm</a:t>
            </a:r>
            <a:r>
              <a:rPr lang="tr-TR" dirty="0"/>
              <a:t> </a:t>
            </a:r>
            <a:r>
              <a:rPr lang="tr-TR" dirty="0" err="1"/>
              <a:t>Baldrige</a:t>
            </a:r>
            <a:r>
              <a:rPr lang="tr-TR" dirty="0"/>
              <a:t> Ulusal Kalite Ödülü (ABD)</a:t>
            </a:r>
          </a:p>
        </p:txBody>
      </p:sp>
      <p:sp>
        <p:nvSpPr>
          <p:cNvPr id="3" name="İçerik Yer Tutucusu 2"/>
          <p:cNvSpPr>
            <a:spLocks noGrp="1"/>
          </p:cNvSpPr>
          <p:nvPr>
            <p:ph idx="1"/>
          </p:nvPr>
        </p:nvSpPr>
        <p:spPr/>
        <p:txBody>
          <a:bodyPr/>
          <a:lstStyle/>
          <a:p>
            <a:r>
              <a:rPr lang="tr-TR" sz="2100" dirty="0"/>
              <a:t>Ödül, adını dönemin ABD Ticaret Bakanı ve güçlü kalite savunucusu </a:t>
            </a:r>
            <a:r>
              <a:rPr lang="tr-TR" sz="2100" dirty="0" err="1"/>
              <a:t>Malcolm</a:t>
            </a:r>
            <a:r>
              <a:rPr lang="tr-TR" sz="2100" dirty="0"/>
              <a:t> </a:t>
            </a:r>
            <a:r>
              <a:rPr lang="tr-TR" sz="2100" dirty="0" err="1"/>
              <a:t>Baldrige’den</a:t>
            </a:r>
            <a:r>
              <a:rPr lang="tr-TR" sz="2100" dirty="0"/>
              <a:t> almaktadır. Amerika Birleşik Devletleri kökenli, kalite alanındaki en saygın ödüllerden birisi de </a:t>
            </a:r>
            <a:r>
              <a:rPr lang="tr-TR" sz="2100" dirty="0" err="1"/>
              <a:t>Malcolm</a:t>
            </a:r>
            <a:r>
              <a:rPr lang="tr-TR" sz="2100" dirty="0"/>
              <a:t> </a:t>
            </a:r>
            <a:r>
              <a:rPr lang="tr-TR" sz="2100" dirty="0" err="1"/>
              <a:t>Baldrige</a:t>
            </a:r>
            <a:r>
              <a:rPr lang="tr-TR" sz="2100" dirty="0"/>
              <a:t> Ulusal Kalite Ödülü’dür. Ödül her yıl bir veya iki örgüte beş farklı kategoride verilmektedir. Bu kategoriler üretim işletmeleri, hizmet işletmeleri, küçük ve orta ölçekli işletmeler, sağlık kurumları ve eğitim kurumları şeklinde sıralanmaktadır.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40</a:t>
            </a:fld>
            <a:endParaRPr lang="tr-TR">
              <a:solidFill>
                <a:srgbClr val="FFFFFF"/>
              </a:solidFill>
            </a:endParaRPr>
          </a:p>
        </p:txBody>
      </p:sp>
    </p:spTree>
    <p:extLst>
      <p:ext uri="{BB962C8B-B14F-4D97-AF65-F5344CB8AC3E}">
        <p14:creationId xmlns:p14="http://schemas.microsoft.com/office/powerpoint/2010/main" val="966430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343150"/>
            <a:ext cx="8229600" cy="3657600"/>
          </a:xfrm>
        </p:spPr>
        <p:txBody>
          <a:bodyPr/>
          <a:lstStyle/>
          <a:p>
            <a:pPr>
              <a:spcAft>
                <a:spcPts val="450"/>
              </a:spcAft>
            </a:pPr>
            <a:r>
              <a:rPr lang="tr-TR" sz="2100" dirty="0"/>
              <a:t>Ödüle ilişkin ölçütler kalite geliştirme yaklaşımının etkililiğine, uygulanan kalite yönetim sistemine ve müşteri tatminine odaklanmaktadır. Ödül yedi temel ölçüte sahiptir.</a:t>
            </a:r>
          </a:p>
          <a:p>
            <a:pPr marL="542925">
              <a:spcBef>
                <a:spcPts val="0"/>
              </a:spcBef>
              <a:buFont typeface="Tahoma" panose="020B0604030504040204" pitchFamily="34" charset="0"/>
              <a:buChar char="-"/>
            </a:pPr>
            <a:r>
              <a:rPr lang="tr-TR" sz="2100" dirty="0"/>
              <a:t>Liderlik</a:t>
            </a:r>
          </a:p>
          <a:p>
            <a:pPr marL="542925">
              <a:spcBef>
                <a:spcPts val="0"/>
              </a:spcBef>
              <a:buFont typeface="Tahoma" panose="020B0604030504040204" pitchFamily="34" charset="0"/>
              <a:buChar char="-"/>
            </a:pPr>
            <a:r>
              <a:rPr lang="tr-TR" sz="2100" dirty="0"/>
              <a:t>Stratejik planlama</a:t>
            </a:r>
          </a:p>
          <a:p>
            <a:pPr marL="542925">
              <a:spcBef>
                <a:spcPts val="0"/>
              </a:spcBef>
              <a:buFont typeface="Tahoma" panose="020B0604030504040204" pitchFamily="34" charset="0"/>
              <a:buChar char="-"/>
            </a:pPr>
            <a:r>
              <a:rPr lang="tr-TR" sz="2100" dirty="0"/>
              <a:t>Müşteri ve Piyasa Odağı</a:t>
            </a:r>
          </a:p>
          <a:p>
            <a:pPr marL="542925">
              <a:spcBef>
                <a:spcPts val="0"/>
              </a:spcBef>
              <a:buFont typeface="Tahoma" panose="020B0604030504040204" pitchFamily="34" charset="0"/>
              <a:buChar char="-"/>
            </a:pPr>
            <a:r>
              <a:rPr lang="tr-TR" sz="2100" dirty="0"/>
              <a:t>Ölçme, Analiz ve Bilgi Yönetimi</a:t>
            </a:r>
          </a:p>
          <a:p>
            <a:pPr marL="542925">
              <a:spcBef>
                <a:spcPts val="0"/>
              </a:spcBef>
              <a:buFont typeface="Tahoma" panose="020B0604030504040204" pitchFamily="34" charset="0"/>
              <a:buChar char="-"/>
            </a:pPr>
            <a:r>
              <a:rPr lang="tr-TR" sz="2100" dirty="0"/>
              <a:t>İnsan Kaynakları Odağı</a:t>
            </a:r>
          </a:p>
          <a:p>
            <a:pPr marL="542925">
              <a:spcBef>
                <a:spcPts val="0"/>
              </a:spcBef>
              <a:buFont typeface="Tahoma" panose="020B0604030504040204" pitchFamily="34" charset="0"/>
              <a:buChar char="-"/>
            </a:pPr>
            <a:r>
              <a:rPr lang="tr-TR" sz="2100" dirty="0"/>
              <a:t>Süreç yönetimi</a:t>
            </a:r>
          </a:p>
          <a:p>
            <a:pPr marL="542925">
              <a:spcBef>
                <a:spcPts val="0"/>
              </a:spcBef>
              <a:buFont typeface="Tahoma" panose="020B0604030504040204" pitchFamily="34" charset="0"/>
              <a:buChar char="-"/>
            </a:pPr>
            <a:r>
              <a:rPr lang="tr-TR" sz="2100" dirty="0"/>
              <a:t>İş süreçleri</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41</a:t>
            </a:fld>
            <a:endParaRPr lang="tr-TR">
              <a:solidFill>
                <a:srgbClr val="FFFFFF"/>
              </a:solidFill>
            </a:endParaRPr>
          </a:p>
        </p:txBody>
      </p:sp>
    </p:spTree>
    <p:extLst>
      <p:ext uri="{BB962C8B-B14F-4D97-AF65-F5344CB8AC3E}">
        <p14:creationId xmlns:p14="http://schemas.microsoft.com/office/powerpoint/2010/main" val="1202977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EFQM Mükemmellik Ödülü</a:t>
            </a:r>
          </a:p>
        </p:txBody>
      </p:sp>
      <p:sp>
        <p:nvSpPr>
          <p:cNvPr id="3" name="İçerik Yer Tutucusu 2"/>
          <p:cNvSpPr>
            <a:spLocks noGrp="1"/>
          </p:cNvSpPr>
          <p:nvPr>
            <p:ph idx="1"/>
          </p:nvPr>
        </p:nvSpPr>
        <p:spPr/>
        <p:txBody>
          <a:bodyPr/>
          <a:lstStyle/>
          <a:p>
            <a:r>
              <a:rPr lang="tr-TR" sz="2100" dirty="0"/>
              <a:t>Avrupa’nın kalite konusundaki en önemli ödülü EFQM Mükemmellik Ödülüdür.</a:t>
            </a:r>
          </a:p>
          <a:p>
            <a:r>
              <a:rPr lang="tr-TR" sz="2100" dirty="0"/>
              <a:t>EFQM, 2006 yılında Avrupa Kalite Ödülleri isimlerini, model ile isim uyumluluğunun sağlanması amacıyla EFQM Mükemmellik </a:t>
            </a:r>
            <a:r>
              <a:rPr lang="tr-TR" sz="2100" dirty="0" err="1"/>
              <a:t>Ödüllleri</a:t>
            </a:r>
            <a:r>
              <a:rPr lang="tr-TR" sz="2100" dirty="0"/>
              <a:t> olarak değiştirmiş.</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42</a:t>
            </a:fld>
            <a:endParaRPr lang="tr-TR">
              <a:solidFill>
                <a:srgbClr val="FFFFFF"/>
              </a:solidFill>
            </a:endParaRPr>
          </a:p>
        </p:txBody>
      </p:sp>
    </p:spTree>
    <p:extLst>
      <p:ext uri="{BB962C8B-B14F-4D97-AF65-F5344CB8AC3E}">
        <p14:creationId xmlns:p14="http://schemas.microsoft.com/office/powerpoint/2010/main" val="3999535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Türkiye Mükemmellik Ödülleri</a:t>
            </a:r>
            <a:br>
              <a:rPr lang="tr-TR" dirty="0"/>
            </a:br>
            <a:r>
              <a:rPr lang="tr-TR" sz="2400" dirty="0"/>
              <a:t>(Ulusal Kalite Ödülleri (Türkiye))</a:t>
            </a:r>
          </a:p>
        </p:txBody>
      </p:sp>
      <p:sp>
        <p:nvSpPr>
          <p:cNvPr id="3" name="İçerik Yer Tutucusu 2"/>
          <p:cNvSpPr>
            <a:spLocks noGrp="1"/>
          </p:cNvSpPr>
          <p:nvPr>
            <p:ph idx="1"/>
          </p:nvPr>
        </p:nvSpPr>
        <p:spPr/>
        <p:txBody>
          <a:bodyPr/>
          <a:lstStyle/>
          <a:p>
            <a:pPr>
              <a:lnSpc>
                <a:spcPct val="90000"/>
              </a:lnSpc>
            </a:pPr>
            <a:r>
              <a:rPr lang="tr-TR" sz="1950" dirty="0"/>
              <a:t>Ülkemizde kalite ödülleri 1993 gibi oldukça geç sayılabilecek bir tarihte Türkiye Sanayici ve İşadamları Derneği (TÜSİAD) ve </a:t>
            </a:r>
            <a:r>
              <a:rPr lang="tr-TR" sz="1950" dirty="0" err="1"/>
              <a:t>KalDer’in</a:t>
            </a:r>
            <a:r>
              <a:rPr lang="tr-TR" sz="1950" dirty="0"/>
              <a:t> ortak çabaları sonucu verilmeye başlanmıştır. Ulusal Kalite Ödülü’nün oluşumu aşamasında çeşitli kalite ödülleri incelenmiş, Türkiye’nin Avrupa’yla olan bütünleşme çabalarına katkı yapması ve esnek yapısının uygulamada sunduğu kolaylıklar nedeniyle EFQM Mükemmellik </a:t>
            </a:r>
            <a:r>
              <a:rPr lang="tr-TR" sz="1950" dirty="0" err="1"/>
              <a:t>Modeli’nin</a:t>
            </a:r>
            <a:r>
              <a:rPr lang="tr-TR" sz="1950" dirty="0"/>
              <a:t> Ulusal Kalite Ödülüne temel teşkil etmesi uygun bulunmuştur.</a:t>
            </a:r>
          </a:p>
          <a:p>
            <a:pPr>
              <a:lnSpc>
                <a:spcPct val="90000"/>
              </a:lnSpc>
            </a:pPr>
            <a:r>
              <a:rPr lang="tr-TR" sz="1950" dirty="0"/>
              <a:t>Türkiye Mükemmellik Ödülleri; Türkiye Mükemmellik Ödülü, Türkiye Mükemmellik (EFQM) Ödülü ve Türkiye Mükemmellikte Süreklilik Ödülü’nden oluşan 3 kategoride verilmektedir.</a:t>
            </a:r>
            <a:br>
              <a:rPr lang="tr-TR" sz="1950" dirty="0"/>
            </a:br>
            <a:endParaRPr lang="tr-TR" sz="1950" dirty="0"/>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43</a:t>
            </a:fld>
            <a:endParaRPr lang="tr-TR">
              <a:solidFill>
                <a:srgbClr val="FFFFFF"/>
              </a:solidFill>
            </a:endParaRPr>
          </a:p>
        </p:txBody>
      </p:sp>
    </p:spTree>
    <p:extLst>
      <p:ext uri="{BB962C8B-B14F-4D97-AF65-F5344CB8AC3E}">
        <p14:creationId xmlns:p14="http://schemas.microsoft.com/office/powerpoint/2010/main" val="2171278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Türkiye Mükemmellik Ödülü EFQM Mükemmellik Modelinin 8 Temel Kavramı esas alınarak verilir. </a:t>
            </a:r>
          </a:p>
          <a:p>
            <a:endParaRPr lang="tr-TR" sz="2100" dirty="0"/>
          </a:p>
          <a:p>
            <a:endParaRPr lang="tr-TR" dirty="0"/>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44</a:t>
            </a:fld>
            <a:endParaRPr lang="tr-TR">
              <a:solidFill>
                <a:srgbClr val="FFFFFF"/>
              </a:solidFill>
            </a:endParaRPr>
          </a:p>
        </p:txBody>
      </p:sp>
      <p:graphicFrame>
        <p:nvGraphicFramePr>
          <p:cNvPr id="5" name="Tablo 4"/>
          <p:cNvGraphicFramePr>
            <a:graphicFrameLocks noGrp="1"/>
          </p:cNvGraphicFramePr>
          <p:nvPr>
            <p:extLst>
              <p:ext uri="{D42A27DB-BD31-4B8C-83A1-F6EECF244321}">
                <p14:modId xmlns:p14="http://schemas.microsoft.com/office/powerpoint/2010/main" val="874198845"/>
              </p:ext>
            </p:extLst>
          </p:nvPr>
        </p:nvGraphicFramePr>
        <p:xfrm>
          <a:off x="850102" y="3324225"/>
          <a:ext cx="7008022" cy="2105025"/>
        </p:xfrm>
        <a:graphic>
          <a:graphicData uri="http://schemas.openxmlformats.org/drawingml/2006/table">
            <a:tbl>
              <a:tblPr/>
              <a:tblGrid>
                <a:gridCol w="3504011">
                  <a:extLst>
                    <a:ext uri="{9D8B030D-6E8A-4147-A177-3AD203B41FA5}">
                      <a16:colId xmlns:a16="http://schemas.microsoft.com/office/drawing/2014/main" val="3407558775"/>
                    </a:ext>
                  </a:extLst>
                </a:gridCol>
                <a:gridCol w="3504011">
                  <a:extLst>
                    <a:ext uri="{9D8B030D-6E8A-4147-A177-3AD203B41FA5}">
                      <a16:colId xmlns:a16="http://schemas.microsoft.com/office/drawing/2014/main" val="2274101288"/>
                    </a:ext>
                  </a:extLst>
                </a:gridCol>
              </a:tblGrid>
              <a:tr h="421005">
                <a:tc gridSpan="2">
                  <a:txBody>
                    <a:bodyPr/>
                    <a:lstStyle/>
                    <a:p>
                      <a:pPr fontAlgn="t"/>
                      <a:r>
                        <a:rPr lang="tr-TR" sz="1500" dirty="0">
                          <a:solidFill>
                            <a:schemeClr val="accent4">
                              <a:lumMod val="25000"/>
                            </a:schemeClr>
                          </a:solidFill>
                          <a:effectLst/>
                        </a:rPr>
                        <a:t>Türkiye Mükemmellik Ödülü Verilen EEQM Mükemmellik Modeli Temel Kavramları</a:t>
                      </a:r>
                    </a:p>
                  </a:txBody>
                  <a:tcPr marL="57150" marR="57150" marT="57150" marB="57150">
                    <a:lnL w="57150" cap="flat" cmpd="sng" algn="ctr">
                      <a:solidFill>
                        <a:schemeClr val="tx2">
                          <a:lumMod val="25000"/>
                        </a:schemeClr>
                      </a:solidFill>
                      <a:prstDash val="solid"/>
                      <a:round/>
                      <a:headEnd type="none" w="med" len="med"/>
                      <a:tailEnd type="none" w="med" len="med"/>
                    </a:lnL>
                    <a:lnR w="57150" cap="flat" cmpd="sng" algn="ctr">
                      <a:solidFill>
                        <a:schemeClr val="tx2">
                          <a:lumMod val="25000"/>
                        </a:schemeClr>
                      </a:solidFill>
                      <a:prstDash val="solid"/>
                      <a:round/>
                      <a:headEnd type="none" w="med" len="med"/>
                      <a:tailEnd type="none" w="med" len="med"/>
                    </a:lnR>
                    <a:lnT w="57150" cap="flat" cmpd="sng" algn="ctr">
                      <a:solidFill>
                        <a:schemeClr val="tx2">
                          <a:lumMod val="25000"/>
                        </a:schemeClr>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8A8DA"/>
                    </a:solidFill>
                  </a:tcPr>
                </a:tc>
                <a:tc hMerge="1">
                  <a:txBody>
                    <a:bodyPr/>
                    <a:lstStyle/>
                    <a:p>
                      <a:endParaRPr lang="tr-TR"/>
                    </a:p>
                  </a:txBody>
                  <a:tcPr/>
                </a:tc>
                <a:extLst>
                  <a:ext uri="{0D108BD9-81ED-4DB2-BD59-A6C34878D82A}">
                    <a16:rowId xmlns:a16="http://schemas.microsoft.com/office/drawing/2014/main" val="1739597300"/>
                  </a:ext>
                </a:extLst>
              </a:tr>
              <a:tr h="421005">
                <a:tc>
                  <a:txBody>
                    <a:bodyPr/>
                    <a:lstStyle/>
                    <a:p>
                      <a:pPr fontAlgn="t"/>
                      <a:r>
                        <a:rPr lang="tr-TR" sz="1500" dirty="0">
                          <a:solidFill>
                            <a:schemeClr val="accent4">
                              <a:lumMod val="25000"/>
                            </a:schemeClr>
                          </a:solidFill>
                          <a:effectLst/>
                        </a:rPr>
                        <a:t>Müşteriler İçin Değer Katma</a:t>
                      </a:r>
                    </a:p>
                  </a:txBody>
                  <a:tcPr marL="57150" marR="57150" marT="57150" marB="57150">
                    <a:lnL w="57150" cap="flat" cmpd="sng" algn="ctr">
                      <a:solidFill>
                        <a:schemeClr val="tx2">
                          <a:lumMod val="25000"/>
                        </a:schemeClr>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tr-TR" sz="1500" dirty="0" err="1">
                          <a:solidFill>
                            <a:schemeClr val="accent4">
                              <a:lumMod val="25000"/>
                            </a:schemeClr>
                          </a:solidFill>
                          <a:effectLst/>
                        </a:rPr>
                        <a:t>Vizyoner</a:t>
                      </a:r>
                      <a:r>
                        <a:rPr lang="tr-TR" sz="1500" dirty="0">
                          <a:solidFill>
                            <a:schemeClr val="accent4">
                              <a:lumMod val="25000"/>
                            </a:schemeClr>
                          </a:solidFill>
                          <a:effectLst/>
                        </a:rPr>
                        <a:t>, Esin Veren ve Bütünsel Liderlik</a:t>
                      </a:r>
                    </a:p>
                  </a:txBody>
                  <a:tcPr marL="57150" marR="57150" marT="57150" marB="57150">
                    <a:lnL w="9525" cap="flat" cmpd="sng" algn="ctr">
                      <a:solidFill>
                        <a:srgbClr val="DDDDDD"/>
                      </a:solidFill>
                      <a:prstDash val="solid"/>
                      <a:round/>
                      <a:headEnd type="none" w="med" len="med"/>
                      <a:tailEnd type="none" w="med" len="med"/>
                    </a:lnL>
                    <a:lnR w="57150" cap="flat" cmpd="sng" algn="ctr">
                      <a:solidFill>
                        <a:schemeClr val="tx2">
                          <a:lumMod val="25000"/>
                        </a:schemeClr>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212517333"/>
                  </a:ext>
                </a:extLst>
              </a:tr>
              <a:tr h="421005">
                <a:tc>
                  <a:txBody>
                    <a:bodyPr/>
                    <a:lstStyle/>
                    <a:p>
                      <a:pPr fontAlgn="t"/>
                      <a:r>
                        <a:rPr lang="tr-TR" sz="1500" dirty="0">
                          <a:solidFill>
                            <a:schemeClr val="accent4">
                              <a:lumMod val="25000"/>
                            </a:schemeClr>
                          </a:solidFill>
                          <a:effectLst/>
                        </a:rPr>
                        <a:t>Sürdürülebilir Bir Gelecek Yaratma</a:t>
                      </a:r>
                    </a:p>
                  </a:txBody>
                  <a:tcPr marL="57150" marR="57150" marT="57150" marB="57150">
                    <a:lnL w="57150" cap="flat" cmpd="sng" algn="ctr">
                      <a:solidFill>
                        <a:schemeClr val="tx2">
                          <a:lumMod val="25000"/>
                        </a:schemeClr>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tr-TR" sz="1500" dirty="0">
                          <a:solidFill>
                            <a:schemeClr val="accent4">
                              <a:lumMod val="25000"/>
                            </a:schemeClr>
                          </a:solidFill>
                          <a:effectLst/>
                        </a:rPr>
                        <a:t>Çeviklikle Yönetme</a:t>
                      </a:r>
                    </a:p>
                  </a:txBody>
                  <a:tcPr marL="57150" marR="57150" marT="57150" marB="57150">
                    <a:lnL w="9525" cap="flat" cmpd="sng" algn="ctr">
                      <a:solidFill>
                        <a:srgbClr val="DDDDDD"/>
                      </a:solidFill>
                      <a:prstDash val="solid"/>
                      <a:round/>
                      <a:headEnd type="none" w="med" len="med"/>
                      <a:tailEnd type="none" w="med" len="med"/>
                    </a:lnL>
                    <a:lnR w="57150" cap="flat" cmpd="sng" algn="ctr">
                      <a:solidFill>
                        <a:schemeClr val="tx2">
                          <a:lumMod val="25000"/>
                        </a:schemeClr>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36337536"/>
                  </a:ext>
                </a:extLst>
              </a:tr>
              <a:tr h="421005">
                <a:tc>
                  <a:txBody>
                    <a:bodyPr/>
                    <a:lstStyle/>
                    <a:p>
                      <a:pPr fontAlgn="t"/>
                      <a:r>
                        <a:rPr lang="tr-TR" sz="1500" dirty="0">
                          <a:solidFill>
                            <a:schemeClr val="accent4">
                              <a:lumMod val="25000"/>
                            </a:schemeClr>
                          </a:solidFill>
                          <a:effectLst/>
                        </a:rPr>
                        <a:t>Kurumsal Yetenekleri Geliştirme</a:t>
                      </a:r>
                    </a:p>
                  </a:txBody>
                  <a:tcPr marL="57150" marR="57150" marT="57150" marB="57150">
                    <a:lnL w="57150" cap="flat" cmpd="sng" algn="ctr">
                      <a:solidFill>
                        <a:schemeClr val="tx2">
                          <a:lumMod val="25000"/>
                        </a:schemeClr>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tr-TR" sz="1500" dirty="0">
                          <a:solidFill>
                            <a:schemeClr val="accent4">
                              <a:lumMod val="25000"/>
                            </a:schemeClr>
                          </a:solidFill>
                          <a:effectLst/>
                        </a:rPr>
                        <a:t>Çalışanların Yetenekleri ile Başarma</a:t>
                      </a:r>
                    </a:p>
                  </a:txBody>
                  <a:tcPr marL="57150" marR="57150" marT="57150" marB="57150">
                    <a:lnL w="9525" cap="flat" cmpd="sng" algn="ctr">
                      <a:solidFill>
                        <a:srgbClr val="DDDDDD"/>
                      </a:solidFill>
                      <a:prstDash val="solid"/>
                      <a:round/>
                      <a:headEnd type="none" w="med" len="med"/>
                      <a:tailEnd type="none" w="med" len="med"/>
                    </a:lnL>
                    <a:lnR w="57150" cap="flat" cmpd="sng" algn="ctr">
                      <a:solidFill>
                        <a:schemeClr val="tx2">
                          <a:lumMod val="25000"/>
                        </a:schemeClr>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50693145"/>
                  </a:ext>
                </a:extLst>
              </a:tr>
              <a:tr h="421005">
                <a:tc>
                  <a:txBody>
                    <a:bodyPr/>
                    <a:lstStyle/>
                    <a:p>
                      <a:pPr fontAlgn="t"/>
                      <a:r>
                        <a:rPr lang="tr-TR" sz="1500" dirty="0">
                          <a:solidFill>
                            <a:schemeClr val="accent4">
                              <a:lumMod val="25000"/>
                            </a:schemeClr>
                          </a:solidFill>
                          <a:effectLst/>
                        </a:rPr>
                        <a:t>Yaratıcılık ve </a:t>
                      </a:r>
                      <a:r>
                        <a:rPr lang="tr-TR" sz="1500" dirty="0" err="1">
                          <a:solidFill>
                            <a:schemeClr val="accent4">
                              <a:lumMod val="25000"/>
                            </a:schemeClr>
                          </a:solidFill>
                          <a:effectLst/>
                        </a:rPr>
                        <a:t>Yenileşimden</a:t>
                      </a:r>
                      <a:r>
                        <a:rPr lang="tr-TR" sz="1500" dirty="0">
                          <a:solidFill>
                            <a:schemeClr val="accent4">
                              <a:lumMod val="25000"/>
                            </a:schemeClr>
                          </a:solidFill>
                          <a:effectLst/>
                        </a:rPr>
                        <a:t> Yararlanma</a:t>
                      </a:r>
                    </a:p>
                  </a:txBody>
                  <a:tcPr marL="57150" marR="57150" marT="57150" marB="57150">
                    <a:lnL w="57150" cap="flat" cmpd="sng" algn="ctr">
                      <a:solidFill>
                        <a:schemeClr val="tx2">
                          <a:lumMod val="25000"/>
                        </a:schemeClr>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57150" cap="flat" cmpd="sng" algn="ctr">
                      <a:solidFill>
                        <a:schemeClr val="tx2">
                          <a:lumMod val="25000"/>
                        </a:schemeClr>
                      </a:solidFill>
                      <a:prstDash val="solid"/>
                      <a:round/>
                      <a:headEnd type="none" w="med" len="med"/>
                      <a:tailEnd type="none" w="med" len="med"/>
                    </a:lnB>
                    <a:solidFill>
                      <a:srgbClr val="F9F9F9"/>
                    </a:solidFill>
                  </a:tcPr>
                </a:tc>
                <a:tc>
                  <a:txBody>
                    <a:bodyPr/>
                    <a:lstStyle/>
                    <a:p>
                      <a:pPr fontAlgn="t"/>
                      <a:r>
                        <a:rPr lang="tr-TR" sz="1500" dirty="0">
                          <a:solidFill>
                            <a:schemeClr val="accent4">
                              <a:lumMod val="25000"/>
                            </a:schemeClr>
                          </a:solidFill>
                          <a:effectLst/>
                        </a:rPr>
                        <a:t>Mükemmel Sonuçları Sürdürme</a:t>
                      </a:r>
                    </a:p>
                  </a:txBody>
                  <a:tcPr marL="57150" marR="57150" marT="57150" marB="57150">
                    <a:lnL w="9525" cap="flat" cmpd="sng" algn="ctr">
                      <a:solidFill>
                        <a:srgbClr val="DDDDDD"/>
                      </a:solidFill>
                      <a:prstDash val="solid"/>
                      <a:round/>
                      <a:headEnd type="none" w="med" len="med"/>
                      <a:tailEnd type="none" w="med" len="med"/>
                    </a:lnL>
                    <a:lnR w="57150" cap="flat" cmpd="sng" algn="ctr">
                      <a:solidFill>
                        <a:schemeClr val="tx2">
                          <a:lumMod val="25000"/>
                        </a:schemeClr>
                      </a:solidFill>
                      <a:prstDash val="solid"/>
                      <a:round/>
                      <a:headEnd type="none" w="med" len="med"/>
                      <a:tailEnd type="none" w="med" len="med"/>
                    </a:lnR>
                    <a:lnT w="9525" cap="flat" cmpd="sng" algn="ctr">
                      <a:solidFill>
                        <a:srgbClr val="DDDDDD"/>
                      </a:solidFill>
                      <a:prstDash val="solid"/>
                      <a:round/>
                      <a:headEnd type="none" w="med" len="med"/>
                      <a:tailEnd type="none" w="med" len="med"/>
                    </a:lnT>
                    <a:lnB w="57150" cap="flat" cmpd="sng" algn="ctr">
                      <a:solidFill>
                        <a:schemeClr val="tx2">
                          <a:lumMod val="25000"/>
                        </a:schemeClr>
                      </a:solidFill>
                      <a:prstDash val="solid"/>
                      <a:round/>
                      <a:headEnd type="none" w="med" len="med"/>
                      <a:tailEnd type="none" w="med" len="med"/>
                    </a:lnB>
                    <a:solidFill>
                      <a:srgbClr val="F9F9F9"/>
                    </a:solidFill>
                  </a:tcPr>
                </a:tc>
                <a:extLst>
                  <a:ext uri="{0D108BD9-81ED-4DB2-BD59-A6C34878D82A}">
                    <a16:rowId xmlns:a16="http://schemas.microsoft.com/office/drawing/2014/main" val="1129629325"/>
                  </a:ext>
                </a:extLst>
              </a:tr>
            </a:tbl>
          </a:graphicData>
        </a:graphic>
      </p:graphicFrame>
    </p:spTree>
    <p:extLst>
      <p:ext uri="{BB962C8B-B14F-4D97-AF65-F5344CB8AC3E}">
        <p14:creationId xmlns:p14="http://schemas.microsoft.com/office/powerpoint/2010/main" val="2222971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stretch>
            <a:fillRect/>
          </a:stretch>
        </p:blipFill>
        <p:spPr>
          <a:xfrm>
            <a:off x="623887" y="2469357"/>
            <a:ext cx="3768725" cy="2826544"/>
          </a:xfrm>
          <a:prstGeom prst="rect">
            <a:avLst/>
          </a:prstGeom>
        </p:spPr>
      </p:pic>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45</a:t>
            </a:fld>
            <a:endParaRPr lang="tr-TR">
              <a:solidFill>
                <a:srgbClr val="FFFFFF"/>
              </a:solidFill>
            </a:endParaRPr>
          </a:p>
        </p:txBody>
      </p:sp>
      <p:sp>
        <p:nvSpPr>
          <p:cNvPr id="5" name="Yuvarlatılmış Dikdörtgen 4"/>
          <p:cNvSpPr/>
          <p:nvPr/>
        </p:nvSpPr>
        <p:spPr bwMode="auto">
          <a:xfrm>
            <a:off x="4867275" y="2247900"/>
            <a:ext cx="3533775" cy="1714500"/>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defRPr/>
            </a:pPr>
            <a:r>
              <a:rPr lang="tr-TR" sz="1350">
                <a:solidFill>
                  <a:srgbClr val="FFFFFF"/>
                </a:solidFill>
                <a:latin typeface="Verdana" pitchFamily="34" charset="0"/>
              </a:rPr>
              <a:t>Yeşilay, Türkiye Kalite Derneği (KalDer) tarafından, Avrupa Kalite Yönetimi Vakfı (EFQM) Mükemmellik Modeli kapsamında verilen Türkiye Mükemmellik Ödülü’nü aldı. Kaynak: Yeşilay, çalışmalarını Türkiye Mükemmellik Ödülü ile taçlandırdı </a:t>
            </a:r>
          </a:p>
        </p:txBody>
      </p:sp>
      <p:sp>
        <p:nvSpPr>
          <p:cNvPr id="7" name="Dikdörtgen 6"/>
          <p:cNvSpPr/>
          <p:nvPr/>
        </p:nvSpPr>
        <p:spPr>
          <a:xfrm>
            <a:off x="4757737" y="4225424"/>
            <a:ext cx="3643313" cy="1338828"/>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defTabSz="342900">
              <a:defRPr/>
            </a:pPr>
            <a:r>
              <a:rPr lang="tr-TR" sz="1350" dirty="0">
                <a:solidFill>
                  <a:srgbClr val="FFFFFF"/>
                </a:solidFill>
                <a:latin typeface="Tahoma"/>
              </a:rPr>
              <a:t>Uluslararası iş yapış modelini ve metodolojisini benimseyen Yeşilay, 100’üncü yaşında bağımlılıkla mücadeledeki sürdürülebilir yaklaşımını ödülle taçlandırdı. Kaynak: Yeşilay, çalışmalarını Türkiye Mükemmellik Ödülü ile taçlandırdı </a:t>
            </a:r>
          </a:p>
        </p:txBody>
      </p:sp>
    </p:spTree>
    <p:extLst>
      <p:ext uri="{BB962C8B-B14F-4D97-AF65-F5344CB8AC3E}">
        <p14:creationId xmlns:p14="http://schemas.microsoft.com/office/powerpoint/2010/main" val="1866990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sz="quarter"/>
          </p:nvPr>
        </p:nvSpPr>
        <p:spPr/>
        <p:txBody>
          <a:bodyPr/>
          <a:lstStyle/>
          <a:p>
            <a:r>
              <a:rPr lang="tr-TR" sz="6000" dirty="0"/>
              <a:t>EKLER</a:t>
            </a:r>
          </a:p>
        </p:txBody>
      </p:sp>
      <p:sp>
        <p:nvSpPr>
          <p:cNvPr id="4" name="Slayt Numarası Yer Tutucusu 3"/>
          <p:cNvSpPr>
            <a:spLocks noGrp="1"/>
          </p:cNvSpPr>
          <p:nvPr>
            <p:ph type="sldNum" sz="quarter" idx="4"/>
          </p:nvPr>
        </p:nvSpPr>
        <p:spPr/>
        <p:txBody>
          <a:bodyPr/>
          <a:lstStyle/>
          <a:p>
            <a:pPr defTabSz="685800" fontAlgn="base">
              <a:spcBef>
                <a:spcPct val="0"/>
              </a:spcBef>
              <a:spcAft>
                <a:spcPct val="0"/>
              </a:spcAft>
            </a:pPr>
            <a:fld id="{F15476AB-0A92-4902-ADA1-3103927415BB}" type="slidenum">
              <a:rPr lang="tr-TR" smtClean="0">
                <a:solidFill>
                  <a:srgbClr val="FFFFFF"/>
                </a:solidFill>
              </a:rPr>
              <a:pPr defTabSz="685800" fontAlgn="base">
                <a:spcBef>
                  <a:spcPct val="0"/>
                </a:spcBef>
                <a:spcAft>
                  <a:spcPct val="0"/>
                </a:spcAft>
              </a:pPr>
              <a:t>46</a:t>
            </a:fld>
            <a:endParaRPr lang="tr-TR">
              <a:solidFill>
                <a:srgbClr val="FFFFFF"/>
              </a:solidFill>
            </a:endParaRPr>
          </a:p>
        </p:txBody>
      </p:sp>
    </p:spTree>
    <p:extLst>
      <p:ext uri="{BB962C8B-B14F-4D97-AF65-F5344CB8AC3E}">
        <p14:creationId xmlns:p14="http://schemas.microsoft.com/office/powerpoint/2010/main" val="3064443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59546" y="984681"/>
            <a:ext cx="8229600" cy="1371600"/>
          </a:xfrm>
        </p:spPr>
        <p:txBody>
          <a:bodyPr/>
          <a:lstStyle/>
          <a:p>
            <a:r>
              <a:rPr lang="tr-TR" dirty="0"/>
              <a:t>ISO</a:t>
            </a:r>
          </a:p>
        </p:txBody>
      </p:sp>
      <p:sp>
        <p:nvSpPr>
          <p:cNvPr id="3" name="İçerik Yer Tutucusu 2"/>
          <p:cNvSpPr>
            <a:spLocks noGrp="1"/>
          </p:cNvSpPr>
          <p:nvPr>
            <p:ph idx="1"/>
          </p:nvPr>
        </p:nvSpPr>
        <p:spPr>
          <a:xfrm>
            <a:off x="457200" y="2523224"/>
            <a:ext cx="8229600" cy="4114800"/>
          </a:xfrm>
        </p:spPr>
        <p:txBody>
          <a:bodyPr/>
          <a:lstStyle/>
          <a:p>
            <a:r>
              <a:rPr lang="tr-TR" sz="2100" dirty="0"/>
              <a:t>Dünyanın en büyük uluslararası standart kuruluşudur. 1946 yılında Londra’da 25 ülke delegesi ile yapılmakta olan İnşaat Mühendisleri Enstitüsü toplantısında uluslararası koordinasyonun sağlanması ve sanayi standartlarının tek tipleştirilmesi amacıyla alınan karar sonucu 1947 yılının Şubat ayında resmen çalışmalarına başlamıştır. </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47</a:t>
            </a:fld>
            <a:endParaRPr lang="tr-TR">
              <a:solidFill>
                <a:srgbClr val="FFFFFF"/>
              </a:solidFill>
            </a:endParaRPr>
          </a:p>
        </p:txBody>
      </p:sp>
      <p:sp>
        <p:nvSpPr>
          <p:cNvPr id="5" name="Yuvarlatılmış Dikdörtgen 4"/>
          <p:cNvSpPr/>
          <p:nvPr/>
        </p:nvSpPr>
        <p:spPr bwMode="auto">
          <a:xfrm>
            <a:off x="6284096" y="1670481"/>
            <a:ext cx="2305050" cy="831056"/>
          </a:xfrm>
          <a:prstGeom prst="roundRect">
            <a:avLst/>
          </a:prstGeom>
          <a:ln>
            <a:headEnd type="none" w="med" len="med"/>
            <a:tailEnd type="none" w="med" len="med"/>
          </a:ln>
          <a:scene3d>
            <a:camera prst="perspectiveAbove"/>
            <a:lightRig rig="threePt" dir="t"/>
          </a:scene3d>
        </p:spPr>
        <p:style>
          <a:lnRef idx="3">
            <a:schemeClr val="lt1"/>
          </a:lnRef>
          <a:fillRef idx="1">
            <a:schemeClr val="accent2"/>
          </a:fillRef>
          <a:effectRef idx="1">
            <a:schemeClr val="accent2"/>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defRPr/>
            </a:pPr>
            <a:r>
              <a:rPr lang="tr-TR" dirty="0">
                <a:solidFill>
                  <a:srgbClr val="FFFFFF"/>
                </a:solidFill>
                <a:latin typeface="Verdana" pitchFamily="34" charset="0"/>
              </a:rPr>
              <a:t>ISO 1947 yılında kurulmuş</a:t>
            </a:r>
          </a:p>
        </p:txBody>
      </p:sp>
      <p:sp>
        <p:nvSpPr>
          <p:cNvPr id="6" name="Unvan 1">
            <a:extLst>
              <a:ext uri="{FF2B5EF4-FFF2-40B4-BE49-F238E27FC236}">
                <a16:creationId xmlns:a16="http://schemas.microsoft.com/office/drawing/2014/main" id="{9E743AA7-5DDA-4CE4-8D3F-B0CC04C9FEE0}"/>
              </a:ext>
            </a:extLst>
          </p:cNvPr>
          <p:cNvSpPr txBox="1">
            <a:spLocks/>
          </p:cNvSpPr>
          <p:nvPr/>
        </p:nvSpPr>
        <p:spPr bwMode="auto">
          <a:xfrm>
            <a:off x="-1364942" y="-8878"/>
            <a:ext cx="7772400" cy="7708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3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2pPr>
            <a:lvl3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3pPr>
            <a:lvl4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4pPr>
            <a:lvl5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5pPr>
            <a:lvl6pPr marL="3429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6pPr>
            <a:lvl7pPr marL="6858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7pPr>
            <a:lvl8pPr marL="10287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8pPr>
            <a:lvl9pPr marL="13716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9pPr>
          </a:lstStyle>
          <a:p>
            <a:pPr defTabSz="914400"/>
            <a:r>
              <a:rPr lang="tr-TR" kern="0"/>
              <a:t>Ek 1: ISO Kurumsal bilgi</a:t>
            </a:r>
            <a:endParaRPr lang="tr-TR" kern="0" dirty="0"/>
          </a:p>
        </p:txBody>
      </p:sp>
    </p:spTree>
    <p:extLst>
      <p:ext uri="{BB962C8B-B14F-4D97-AF65-F5344CB8AC3E}">
        <p14:creationId xmlns:p14="http://schemas.microsoft.com/office/powerpoint/2010/main" val="2516903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«Uluslararası Standardizasyon Kurumu» kurucu ülkelerin tamamında farklı dillerde ve farklı sözcüklerle ifade edildiği için Yunanca «eşit» anlamına gelen «ISOS» sözcüğünden esinlenilerek «ISO» kısaltmasında uzlaşılmıştır. ISO standart kuruluşlarının üye olduğu bir federasyondur. Amacı, uluslararası mal ve hizmet değişimini hızlandırmak, entelektüel, bilimsel, teknolojik ve ekonomik faaliyetler alanında işbirliğini geliştirmek ürün ve hizmetlerin güvenli ve kaliteli olmasını sağlamaktır.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48</a:t>
            </a:fld>
            <a:endParaRPr lang="tr-TR">
              <a:solidFill>
                <a:srgbClr val="FFFFFF"/>
              </a:solidFill>
            </a:endParaRPr>
          </a:p>
        </p:txBody>
      </p:sp>
    </p:spTree>
    <p:extLst>
      <p:ext uri="{BB962C8B-B14F-4D97-AF65-F5344CB8AC3E}">
        <p14:creationId xmlns:p14="http://schemas.microsoft.com/office/powerpoint/2010/main" val="2663260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Bağımsız hükümet dışı bir organizasyon olarak 164 üye ülkesi 3368 teknik organı 112 tam üye, 44 yazışma üyesi, 8 abone üye, 236 teknik komite, 513 alt komite ve 2516 çalışma grubu ile çalışmalarını yürütmektedir. Merkezi İsviçre Cenevre’dedir. </a:t>
            </a:r>
          </a:p>
          <a:p>
            <a:r>
              <a:rPr lang="tr-TR" sz="2100" dirty="0"/>
              <a:t>ISO standartları şeffaf ve katılıma açık bir yapıda ISO teknik komiteleri tarafından hazırlanmaktadır. </a:t>
            </a:r>
            <a:r>
              <a:rPr lang="tr-TR" sz="2100" dirty="0" err="1"/>
              <a:t>IEC’nin</a:t>
            </a:r>
            <a:r>
              <a:rPr lang="tr-TR" sz="2100" dirty="0"/>
              <a:t> çalışma alanına giren elektrik, elektronik ve ilgili teknolojiler dışında kalan konuların tamamında çalışmalarda bulunmaktadır.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49</a:t>
            </a:fld>
            <a:endParaRPr lang="tr-TR">
              <a:solidFill>
                <a:srgbClr val="FFFFFF"/>
              </a:solidFill>
            </a:endParaRPr>
          </a:p>
        </p:txBody>
      </p:sp>
    </p:spTree>
    <p:extLst>
      <p:ext uri="{BB962C8B-B14F-4D97-AF65-F5344CB8AC3E}">
        <p14:creationId xmlns:p14="http://schemas.microsoft.com/office/powerpoint/2010/main" val="1606550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981200"/>
            <a:ext cx="8229600" cy="3025806"/>
          </a:xfrm>
        </p:spPr>
        <p:txBody>
          <a:bodyPr/>
          <a:lstStyle/>
          <a:p>
            <a:r>
              <a:rPr lang="tr-TR" sz="1950" dirty="0"/>
              <a:t>EFQM </a:t>
            </a:r>
            <a:r>
              <a:rPr lang="tr-TR" sz="1950" dirty="0" err="1"/>
              <a:t>Modeli’nin</a:t>
            </a:r>
            <a:r>
              <a:rPr lang="tr-TR" sz="1950" dirty="0"/>
              <a:t> mantığının merkezinde, </a:t>
            </a:r>
            <a:r>
              <a:rPr lang="tr-TR" sz="1950" u="sng" dirty="0"/>
              <a:t>kuruluşun amacı ile stratejisi arasındaki güçlü ilişki</a:t>
            </a:r>
            <a:r>
              <a:rPr lang="tr-TR" sz="1950" dirty="0"/>
              <a:t> ve bunun kuruluşun en önemli </a:t>
            </a:r>
            <a:r>
              <a:rPr lang="tr-TR" sz="1950" u="sng" dirty="0"/>
              <a:t>Paydaşları için sürdürülebilir değer yaratmasına </a:t>
            </a:r>
            <a:r>
              <a:rPr lang="tr-TR" sz="1950" dirty="0"/>
              <a:t>ve üstün performanslı sonuçlar elde etmesine yardımcı olmak için nasıl kullanıldığı yer almaktadır.</a:t>
            </a:r>
          </a:p>
          <a:p>
            <a:r>
              <a:rPr lang="tr-TR" sz="1950" dirty="0"/>
              <a:t>Model; aynı zamanda kamu, özel ve sivil toplum kuruluşlarının, Model kriterlerini dikkate alarak kendi değerlendirmelerini yapmalarına, güçlü ve iyileştirmeye açık alanlarını tespit etmelerine ve sürekli gelişim yaklaşımıyla gelişim planlarını hazırlamalarına yardımcı olması için geliştirilmiştir.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5</a:t>
            </a:fld>
            <a:endParaRPr lang="tr-TR">
              <a:solidFill>
                <a:srgbClr val="FFFFFF"/>
              </a:solidFill>
            </a:endParaRPr>
          </a:p>
        </p:txBody>
      </p:sp>
    </p:spTree>
    <p:extLst>
      <p:ext uri="{BB962C8B-B14F-4D97-AF65-F5344CB8AC3E}">
        <p14:creationId xmlns:p14="http://schemas.microsoft.com/office/powerpoint/2010/main" val="3849591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71550" y="1308497"/>
            <a:ext cx="6496050" cy="762000"/>
          </a:xfrm>
        </p:spPr>
        <p:txBody>
          <a:bodyPr/>
          <a:lstStyle/>
          <a:p>
            <a:r>
              <a:rPr lang="tr-TR" b="1" dirty="0" err="1"/>
              <a:t>KalDer</a:t>
            </a:r>
            <a:endParaRPr lang="tr-TR" b="1" dirty="0"/>
          </a:p>
        </p:txBody>
      </p:sp>
      <p:sp>
        <p:nvSpPr>
          <p:cNvPr id="3" name="İçerik Yer Tutucusu 2"/>
          <p:cNvSpPr>
            <a:spLocks noGrp="1"/>
          </p:cNvSpPr>
          <p:nvPr>
            <p:ph idx="1"/>
          </p:nvPr>
        </p:nvSpPr>
        <p:spPr/>
        <p:txBody>
          <a:bodyPr/>
          <a:lstStyle/>
          <a:p>
            <a:r>
              <a:rPr lang="tr-TR" sz="1950" dirty="0"/>
              <a:t>1990: </a:t>
            </a:r>
            <a:r>
              <a:rPr lang="tr-TR" sz="1950" dirty="0" err="1"/>
              <a:t>KalDer</a:t>
            </a:r>
            <a:r>
              <a:rPr lang="tr-TR" sz="1950" dirty="0"/>
              <a:t> kurucu üyelerinin ilk toplantısı yapıldı.</a:t>
            </a:r>
          </a:p>
          <a:p>
            <a:r>
              <a:rPr lang="tr-TR" sz="1950" dirty="0"/>
              <a:t>1991: İlk Genel Kurul gerçekleştirildi.</a:t>
            </a:r>
          </a:p>
          <a:p>
            <a:pPr lvl="1">
              <a:spcBef>
                <a:spcPts val="0"/>
              </a:spcBef>
            </a:pPr>
            <a:r>
              <a:rPr lang="tr-TR" sz="1800" dirty="0"/>
              <a:t>Çalışma ve Uzmanlık Grupları oluşturuldu.</a:t>
            </a:r>
          </a:p>
          <a:p>
            <a:r>
              <a:rPr lang="tr-TR" sz="1950" dirty="0"/>
              <a:t>1992: Önce Kalite Dergisi basıldı.</a:t>
            </a:r>
          </a:p>
          <a:p>
            <a:pPr lvl="1">
              <a:spcBef>
                <a:spcPts val="0"/>
              </a:spcBef>
            </a:pPr>
            <a:r>
              <a:rPr lang="tr-TR" sz="1800" dirty="0"/>
              <a:t>1. Ulusal Kalite Kongresi Yapıldı.</a:t>
            </a:r>
          </a:p>
          <a:p>
            <a:pPr lvl="1">
              <a:spcBef>
                <a:spcPts val="0"/>
              </a:spcBef>
            </a:pPr>
            <a:r>
              <a:rPr lang="tr-TR" sz="1800" dirty="0"/>
              <a:t>Ulusal Kalite Ödülü’nün ilanı yapıldı.</a:t>
            </a:r>
          </a:p>
          <a:p>
            <a:r>
              <a:rPr lang="tr-TR" sz="1950" dirty="0"/>
              <a:t>1993: İlk Kalite Ödülü verildi.</a:t>
            </a:r>
          </a:p>
          <a:p>
            <a:pPr lvl="1">
              <a:spcBef>
                <a:spcPts val="0"/>
              </a:spcBef>
            </a:pPr>
            <a:r>
              <a:rPr lang="tr-TR" sz="1800" dirty="0"/>
              <a:t>Şube çalışmaları başlatıldı.</a:t>
            </a:r>
          </a:p>
          <a:p>
            <a:pPr lvl="1">
              <a:spcBef>
                <a:spcPts val="0"/>
              </a:spcBef>
            </a:pPr>
            <a:r>
              <a:rPr lang="tr-TR" sz="1800" dirty="0"/>
              <a:t>İlk </a:t>
            </a:r>
            <a:r>
              <a:rPr lang="tr-TR" sz="1800" dirty="0" err="1"/>
              <a:t>KalDer</a:t>
            </a:r>
            <a:r>
              <a:rPr lang="tr-TR" sz="1800" dirty="0"/>
              <a:t> Kitabı yayınlandı.</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50</a:t>
            </a:fld>
            <a:endParaRPr lang="tr-TR">
              <a:solidFill>
                <a:srgbClr val="FFFFFF"/>
              </a:solidFill>
            </a:endParaRPr>
          </a:p>
        </p:txBody>
      </p:sp>
      <p:sp>
        <p:nvSpPr>
          <p:cNvPr id="5" name="Yuvarlatılmış Dikdörtgen 4"/>
          <p:cNvSpPr/>
          <p:nvPr/>
        </p:nvSpPr>
        <p:spPr bwMode="auto">
          <a:xfrm>
            <a:off x="5353050" y="2888457"/>
            <a:ext cx="3571875" cy="2712244"/>
          </a:xfrm>
          <a:prstGeom prst="roundRect">
            <a:avLst/>
          </a:prstGeom>
          <a:solidFill>
            <a:schemeClr val="accent6">
              <a:lumMod val="60000"/>
              <a:lumOff val="40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rtlCol="0" anchor="ctr" anchorCtr="0" compatLnSpc="1">
            <a:prstTxWarp prst="textNoShape">
              <a:avLst/>
            </a:prstTxWarp>
          </a:bodyPr>
          <a:lstStyle/>
          <a:p>
            <a:pPr defTabSz="342900">
              <a:defRPr/>
            </a:pPr>
            <a:r>
              <a:rPr lang="tr-TR" dirty="0" err="1">
                <a:solidFill>
                  <a:srgbClr val="003366"/>
                </a:solidFill>
                <a:latin typeface="Tahoma"/>
              </a:rPr>
              <a:t>KalDer</a:t>
            </a:r>
            <a:r>
              <a:rPr lang="tr-TR" dirty="0">
                <a:solidFill>
                  <a:srgbClr val="003366"/>
                </a:solidFill>
                <a:latin typeface="Tahoma"/>
              </a:rPr>
              <a:t>: Türkiye Kalite Derneği (</a:t>
            </a:r>
            <a:r>
              <a:rPr lang="tr-TR" dirty="0" err="1">
                <a:solidFill>
                  <a:srgbClr val="003366"/>
                </a:solidFill>
                <a:latin typeface="Tahoma"/>
              </a:rPr>
              <a:t>KalDer</a:t>
            </a:r>
            <a:r>
              <a:rPr lang="tr-TR" dirty="0">
                <a:solidFill>
                  <a:srgbClr val="003366"/>
                </a:solidFill>
                <a:latin typeface="Tahoma"/>
              </a:rPr>
              <a:t>) Türkiye’deki belli başlı sanayi grup temsilcilerinin bir araya gelmesiyle, Kasım 1990 tarihinde ilk resmi başvuru yapılmış, yapılan başvurunun kabul edilmesi üzerine Kasım 1991 tarihinde </a:t>
            </a:r>
            <a:r>
              <a:rPr lang="tr-TR" dirty="0" err="1">
                <a:solidFill>
                  <a:srgbClr val="003366"/>
                </a:solidFill>
                <a:latin typeface="Tahoma"/>
              </a:rPr>
              <a:t>KalDer</a:t>
            </a:r>
            <a:r>
              <a:rPr lang="tr-TR" dirty="0">
                <a:solidFill>
                  <a:srgbClr val="003366"/>
                </a:solidFill>
                <a:latin typeface="Tahoma"/>
              </a:rPr>
              <a:t> resmen kurulmuştur.</a:t>
            </a:r>
          </a:p>
        </p:txBody>
      </p:sp>
      <p:sp>
        <p:nvSpPr>
          <p:cNvPr id="6" name="Unvan 1">
            <a:extLst>
              <a:ext uri="{FF2B5EF4-FFF2-40B4-BE49-F238E27FC236}">
                <a16:creationId xmlns:a16="http://schemas.microsoft.com/office/drawing/2014/main" id="{953E1843-5182-4C16-82F0-F76408AD7E1C}"/>
              </a:ext>
            </a:extLst>
          </p:cNvPr>
          <p:cNvSpPr txBox="1">
            <a:spLocks/>
          </p:cNvSpPr>
          <p:nvPr/>
        </p:nvSpPr>
        <p:spPr bwMode="auto">
          <a:xfrm>
            <a:off x="-1036468" y="15687"/>
            <a:ext cx="7772400" cy="7975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3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2pPr>
            <a:lvl3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3pPr>
            <a:lvl4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4pPr>
            <a:lvl5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5pPr>
            <a:lvl6pPr marL="3429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6pPr>
            <a:lvl7pPr marL="6858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7pPr>
            <a:lvl8pPr marL="10287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8pPr>
            <a:lvl9pPr marL="13716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9pPr>
          </a:lstStyle>
          <a:p>
            <a:pPr defTabSz="914400"/>
            <a:r>
              <a:rPr lang="tr-TR" kern="0"/>
              <a:t>Ek 2: KalDer Kurumsal Bilgi</a:t>
            </a:r>
            <a:endParaRPr lang="tr-TR" kern="0" dirty="0"/>
          </a:p>
        </p:txBody>
      </p:sp>
    </p:spTree>
    <p:extLst>
      <p:ext uri="{BB962C8B-B14F-4D97-AF65-F5344CB8AC3E}">
        <p14:creationId xmlns:p14="http://schemas.microsoft.com/office/powerpoint/2010/main" val="927057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lvl="0">
              <a:buClr>
                <a:srgbClr val="00CCFF"/>
              </a:buClr>
            </a:pPr>
            <a:r>
              <a:rPr lang="tr-TR" sz="1950">
                <a:solidFill>
                  <a:srgbClr val="FFFFFF"/>
                </a:solidFill>
              </a:rPr>
              <a:t>1994: KalDer Kütüphanesi oluşturuldu.</a:t>
            </a:r>
          </a:p>
          <a:p>
            <a:pPr lvl="1">
              <a:spcBef>
                <a:spcPts val="0"/>
              </a:spcBef>
              <a:buClr>
                <a:srgbClr val="FFCC00"/>
              </a:buClr>
            </a:pPr>
            <a:r>
              <a:rPr lang="tr-TR" sz="1800">
                <a:solidFill>
                  <a:srgbClr val="FFFFFF"/>
                </a:solidFill>
              </a:rPr>
              <a:t>KalDer Yılın Derneği seçildi.</a:t>
            </a:r>
          </a:p>
          <a:p>
            <a:pPr lvl="0">
              <a:buClr>
                <a:srgbClr val="00CCFF"/>
              </a:buClr>
            </a:pPr>
            <a:r>
              <a:rPr lang="tr-TR" sz="1950">
                <a:solidFill>
                  <a:srgbClr val="FFFFFF"/>
                </a:solidFill>
              </a:rPr>
              <a:t>1995</a:t>
            </a:r>
            <a:r>
              <a:rPr lang="tr-TR" sz="1950" dirty="0">
                <a:solidFill>
                  <a:srgbClr val="FFFFFF"/>
                </a:solidFill>
              </a:rPr>
              <a:t>: Ankara ve İzmir Şubeleri kuruldu.</a:t>
            </a:r>
          </a:p>
          <a:p>
            <a:pPr lvl="1">
              <a:spcBef>
                <a:spcPts val="0"/>
              </a:spcBef>
              <a:buClr>
                <a:srgbClr val="FFCC00"/>
              </a:buClr>
            </a:pPr>
            <a:r>
              <a:rPr lang="tr-TR" sz="1800" dirty="0">
                <a:solidFill>
                  <a:srgbClr val="FFFFFF"/>
                </a:solidFill>
              </a:rPr>
              <a:t>Türkiye’de ilk EFQM Paylaşım Konferansı gerçekleştir</a:t>
            </a:r>
            <a:endParaRPr lang="tr-TR" dirty="0"/>
          </a:p>
          <a:p>
            <a:pPr>
              <a:spcBef>
                <a:spcPts val="450"/>
              </a:spcBef>
            </a:pPr>
            <a:r>
              <a:rPr lang="tr-TR" sz="1950" dirty="0"/>
              <a:t>1996: Anadolu Kalite Günleri başlatıldı</a:t>
            </a:r>
          </a:p>
          <a:p>
            <a:pPr lvl="1">
              <a:spcBef>
                <a:spcPts val="0"/>
              </a:spcBef>
            </a:pPr>
            <a:r>
              <a:rPr lang="tr-TR" sz="1950" dirty="0"/>
              <a:t>1. Makale Yarışması düzenlendi.</a:t>
            </a:r>
          </a:p>
          <a:p>
            <a:pPr>
              <a:spcBef>
                <a:spcPts val="450"/>
              </a:spcBef>
            </a:pPr>
            <a:r>
              <a:rPr lang="tr-TR" sz="1950" dirty="0"/>
              <a:t>1997: www.kalder.org, </a:t>
            </a:r>
            <a:r>
              <a:rPr lang="tr-TR" sz="1950" dirty="0" err="1"/>
              <a:t>KalDer</a:t>
            </a:r>
            <a:r>
              <a:rPr lang="tr-TR" sz="1950" dirty="0"/>
              <a:t> internette</a:t>
            </a:r>
          </a:p>
          <a:p>
            <a:pPr lvl="1"/>
            <a:r>
              <a:rPr lang="tr-TR" sz="1800" dirty="0"/>
              <a:t>KOBİ Ödül kategorisi oluşturuldu.</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51</a:t>
            </a:fld>
            <a:endParaRPr lang="tr-TR">
              <a:solidFill>
                <a:srgbClr val="FFFFFF"/>
              </a:solidFill>
            </a:endParaRPr>
          </a:p>
        </p:txBody>
      </p:sp>
    </p:spTree>
    <p:extLst>
      <p:ext uri="{BB962C8B-B14F-4D97-AF65-F5344CB8AC3E}">
        <p14:creationId xmlns:p14="http://schemas.microsoft.com/office/powerpoint/2010/main" val="2119203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1998: Ulusal Kalite Hareketi (UKH) başlatıldı.</a:t>
            </a:r>
            <a:endParaRPr lang="tr-TR" dirty="0"/>
          </a:p>
          <a:p>
            <a:pPr lvl="1">
              <a:spcBef>
                <a:spcPts val="0"/>
              </a:spcBef>
            </a:pPr>
            <a:r>
              <a:rPr lang="tr-TR" sz="1800" dirty="0"/>
              <a:t>Bursa Şubesi kuruldu.</a:t>
            </a:r>
          </a:p>
          <a:p>
            <a:pPr lvl="1">
              <a:spcBef>
                <a:spcPts val="0"/>
              </a:spcBef>
            </a:pPr>
            <a:r>
              <a:rPr lang="tr-TR" sz="1800" dirty="0" err="1"/>
              <a:t>KalDer</a:t>
            </a:r>
            <a:r>
              <a:rPr lang="tr-TR" sz="1800" dirty="0"/>
              <a:t> (Avrupa </a:t>
            </a:r>
            <a:r>
              <a:rPr lang="tr-TR" sz="1800" dirty="0" err="1"/>
              <a:t>Klite</a:t>
            </a:r>
            <a:r>
              <a:rPr lang="tr-TR" sz="1800" dirty="0"/>
              <a:t> Yönetim Vakfı) EFQM Üyesi Oldu.</a:t>
            </a:r>
          </a:p>
          <a:p>
            <a:pPr lvl="1">
              <a:spcBef>
                <a:spcPts val="0"/>
              </a:spcBef>
            </a:pPr>
            <a:r>
              <a:rPr lang="tr-TR" sz="1800" dirty="0"/>
              <a:t>Önce İnsan Sempozyumu ve 1. Kalite Çemberleri Konferansı (Ankara) gerçekleştirildi.</a:t>
            </a:r>
          </a:p>
          <a:p>
            <a:pPr lvl="1">
              <a:spcBef>
                <a:spcPts val="0"/>
              </a:spcBef>
            </a:pPr>
            <a:r>
              <a:rPr lang="tr-TR" sz="1800" dirty="0"/>
              <a:t>Bursa Yerel Kalite Ödülleri programı başlatıldı.</a:t>
            </a:r>
          </a:p>
          <a:p>
            <a:pPr lvl="1">
              <a:spcBef>
                <a:spcPts val="0"/>
              </a:spcBef>
            </a:pPr>
            <a:r>
              <a:rPr lang="tr-TR" sz="1800" dirty="0"/>
              <a:t>Ankara Kalite Çemberleri Paylaşım Toplantıları programı başlatıldı.</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52</a:t>
            </a:fld>
            <a:endParaRPr lang="tr-TR">
              <a:solidFill>
                <a:srgbClr val="FFFFFF"/>
              </a:solidFill>
            </a:endParaRPr>
          </a:p>
        </p:txBody>
      </p:sp>
    </p:spTree>
    <p:extLst>
      <p:ext uri="{BB962C8B-B14F-4D97-AF65-F5344CB8AC3E}">
        <p14:creationId xmlns:p14="http://schemas.microsoft.com/office/powerpoint/2010/main" val="1785015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1999: Eskişehir Şubesi Kuruldu</a:t>
            </a:r>
          </a:p>
          <a:p>
            <a:pPr lvl="1">
              <a:spcBef>
                <a:spcPts val="0"/>
              </a:spcBef>
            </a:pPr>
            <a:r>
              <a:rPr lang="tr-TR" sz="1800" dirty="0" err="1"/>
              <a:t>KalDer</a:t>
            </a:r>
            <a:r>
              <a:rPr lang="tr-TR" sz="1800" dirty="0"/>
              <a:t> </a:t>
            </a:r>
            <a:r>
              <a:rPr lang="tr-TR" sz="1800" dirty="0" err="1"/>
              <a:t>EFQM’in</a:t>
            </a:r>
            <a:r>
              <a:rPr lang="tr-TR" sz="1800" dirty="0"/>
              <a:t> Ulusal İşbirliği Ortağı (NPO) oldu.</a:t>
            </a:r>
          </a:p>
          <a:p>
            <a:pPr lvl="1">
              <a:spcBef>
                <a:spcPts val="0"/>
              </a:spcBef>
            </a:pPr>
            <a:r>
              <a:rPr lang="tr-TR" sz="1800" dirty="0"/>
              <a:t>Türkçe </a:t>
            </a:r>
            <a:r>
              <a:rPr lang="tr-TR" sz="1800" dirty="0" err="1"/>
              <a:t>EFQM’in</a:t>
            </a:r>
            <a:r>
              <a:rPr lang="tr-TR" sz="1800" dirty="0"/>
              <a:t> resmi dilleri arasında yer aldı.</a:t>
            </a:r>
          </a:p>
          <a:p>
            <a:pPr lvl="1">
              <a:spcBef>
                <a:spcPts val="0"/>
              </a:spcBef>
            </a:pPr>
            <a:r>
              <a:rPr lang="tr-TR" sz="1800" dirty="0"/>
              <a:t>Mükemmelliği Arayış Sempozyumu (İzmir) gerçekleştirildi.</a:t>
            </a:r>
          </a:p>
          <a:p>
            <a:pPr lvl="1">
              <a:spcBef>
                <a:spcPts val="0"/>
              </a:spcBef>
            </a:pPr>
            <a:r>
              <a:rPr lang="tr-TR" sz="1800" dirty="0"/>
              <a:t>Milli Eğitim Bakanlığı Ulusal Kalite Hareketi’ne katıldı</a:t>
            </a:r>
          </a:p>
          <a:p>
            <a:pPr lvl="1">
              <a:spcBef>
                <a:spcPts val="0"/>
              </a:spcBef>
            </a:pPr>
            <a:r>
              <a:rPr lang="tr-TR" sz="1800" dirty="0"/>
              <a:t>Yeni </a:t>
            </a:r>
            <a:r>
              <a:rPr lang="tr-TR" sz="1800" dirty="0" err="1"/>
              <a:t>KalDer</a:t>
            </a:r>
            <a:r>
              <a:rPr lang="tr-TR" sz="1800" dirty="0"/>
              <a:t> amblemi ve logosu oluşturuldu.</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53</a:t>
            </a:fld>
            <a:endParaRPr lang="tr-TR">
              <a:solidFill>
                <a:srgbClr val="FFFFFF"/>
              </a:solidFill>
            </a:endParaRPr>
          </a:p>
        </p:txBody>
      </p:sp>
    </p:spTree>
    <p:extLst>
      <p:ext uri="{BB962C8B-B14F-4D97-AF65-F5344CB8AC3E}">
        <p14:creationId xmlns:p14="http://schemas.microsoft.com/office/powerpoint/2010/main" val="3752394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2000: Kamu Ödül Kategorisi ilan edildi</a:t>
            </a:r>
          </a:p>
          <a:p>
            <a:pPr lvl="1">
              <a:spcBef>
                <a:spcPts val="0"/>
              </a:spcBef>
            </a:pPr>
            <a:r>
              <a:rPr lang="tr-TR" sz="1800" dirty="0"/>
              <a:t>1. Kamu Kalite Sempozyumu (Ankara) gerçekleştirildi</a:t>
            </a:r>
          </a:p>
          <a:p>
            <a:pPr lvl="1">
              <a:spcBef>
                <a:spcPts val="0"/>
              </a:spcBef>
            </a:pPr>
            <a:r>
              <a:rPr lang="tr-TR" sz="1800" dirty="0"/>
              <a:t>İzmir Yerel Kalite Ödülleri oluşturuldu</a:t>
            </a:r>
          </a:p>
          <a:p>
            <a:pPr lvl="1">
              <a:spcBef>
                <a:spcPts val="0"/>
              </a:spcBef>
            </a:pPr>
            <a:r>
              <a:rPr lang="tr-TR" sz="1800" dirty="0"/>
              <a:t>Türkiye Kalite Derneği unvanı alındı</a:t>
            </a:r>
          </a:p>
          <a:p>
            <a:r>
              <a:rPr lang="tr-TR" sz="2100" dirty="0"/>
              <a:t>2001: Kamuda ilk Kalite Ödülü verildi.</a:t>
            </a:r>
          </a:p>
          <a:p>
            <a:pPr lvl="1">
              <a:spcBef>
                <a:spcPts val="0"/>
              </a:spcBef>
            </a:pPr>
            <a:r>
              <a:rPr lang="tr-TR" sz="1800" dirty="0"/>
              <a:t>Sivil Toplum Kuruluşları için Kalite Ödülü Oluşturuldu</a:t>
            </a:r>
          </a:p>
          <a:p>
            <a:pPr>
              <a:spcBef>
                <a:spcPts val="375"/>
              </a:spcBef>
            </a:pPr>
            <a:r>
              <a:rPr lang="tr-TR" sz="2100" dirty="0"/>
              <a:t>2002: Eskişehir 1. Kalite Şöleni programı gerçekleştirildi.</a:t>
            </a:r>
          </a:p>
          <a:p>
            <a:pPr>
              <a:spcBef>
                <a:spcPts val="375"/>
              </a:spcBef>
            </a:pPr>
            <a:r>
              <a:rPr lang="tr-TR" sz="2100" dirty="0"/>
              <a:t>2003 1. Bursa Kalite ve Başarı Sempozyumu gerçekleştirildi.</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54</a:t>
            </a:fld>
            <a:endParaRPr lang="tr-TR">
              <a:solidFill>
                <a:srgbClr val="FFFFFF"/>
              </a:solidFill>
            </a:endParaRPr>
          </a:p>
        </p:txBody>
      </p:sp>
    </p:spTree>
    <p:extLst>
      <p:ext uri="{BB962C8B-B14F-4D97-AF65-F5344CB8AC3E}">
        <p14:creationId xmlns:p14="http://schemas.microsoft.com/office/powerpoint/2010/main" val="3179411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343150"/>
            <a:ext cx="8420100" cy="3086100"/>
          </a:xfrm>
        </p:spPr>
        <p:txBody>
          <a:bodyPr/>
          <a:lstStyle/>
          <a:p>
            <a:r>
              <a:rPr lang="tr-TR" sz="1950" dirty="0"/>
              <a:t>2004: Kamu Ulusal kalite Ödülleri Sağlık, Eğitim, Kamu Yönetimi ve Hizmetleri olarak 3 alt kategoriye ayrıldı.</a:t>
            </a:r>
          </a:p>
          <a:p>
            <a:pPr lvl="1">
              <a:spcBef>
                <a:spcPts val="0"/>
              </a:spcBef>
            </a:pPr>
            <a:r>
              <a:rPr lang="tr-TR" sz="1800" dirty="0"/>
              <a:t>1. İnsan Kaynakları Yönetimi Kongresi yapıldı.</a:t>
            </a:r>
          </a:p>
          <a:p>
            <a:pPr>
              <a:spcBef>
                <a:spcPts val="450"/>
              </a:spcBef>
            </a:pPr>
            <a:r>
              <a:rPr lang="tr-TR" sz="1950" dirty="0"/>
              <a:t>2007: Mükemmellikte Süreklilik Ödülü oluşturuldu.</a:t>
            </a:r>
          </a:p>
          <a:p>
            <a:pPr>
              <a:spcBef>
                <a:spcPts val="450"/>
              </a:spcBef>
            </a:pPr>
            <a:r>
              <a:rPr lang="tr-TR" sz="1950" dirty="0"/>
              <a:t>2008: Kalite Çemberleri Ödülü (Ankara) verildi.</a:t>
            </a:r>
          </a:p>
          <a:p>
            <a:pPr>
              <a:spcBef>
                <a:spcPts val="450"/>
              </a:spcBef>
            </a:pPr>
            <a:r>
              <a:rPr lang="tr-TR" sz="1950" dirty="0"/>
              <a:t>2009: Yılın Başarılı Ekibi Ödülü (İzmir) verildi.</a:t>
            </a:r>
          </a:p>
          <a:p>
            <a:pPr>
              <a:spcBef>
                <a:spcPts val="450"/>
              </a:spcBef>
            </a:pPr>
            <a:r>
              <a:rPr lang="tr-TR" sz="1950" dirty="0"/>
              <a:t>2010: </a:t>
            </a:r>
            <a:r>
              <a:rPr lang="tr-TR" sz="1950" dirty="0" err="1"/>
              <a:t>Kaizen</a:t>
            </a:r>
            <a:r>
              <a:rPr lang="tr-TR" sz="1950" dirty="0"/>
              <a:t> Ödülleri (Ankara) duyuruldu.</a:t>
            </a:r>
          </a:p>
          <a:p>
            <a:pPr>
              <a:spcBef>
                <a:spcPts val="450"/>
              </a:spcBef>
            </a:pPr>
            <a:r>
              <a:rPr lang="tr-TR" sz="1950" dirty="0"/>
              <a:t>2013: Ulusal Kalite Ödülleri Türkiye Mükemmellik Ödülleri adını aldı.</a:t>
            </a:r>
          </a:p>
          <a:p>
            <a:pPr>
              <a:spcBef>
                <a:spcPts val="450"/>
              </a:spcBef>
            </a:pPr>
            <a:r>
              <a:rPr lang="tr-TR" sz="1950" dirty="0"/>
              <a:t>2017: Türkiye Mükemmellik Ödülleri’nde tüm kategoriler birleştirilerek EFQM Mükemmellik Ödülleri ile eş konuma getirildi.</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55</a:t>
            </a:fld>
            <a:endParaRPr lang="tr-TR">
              <a:solidFill>
                <a:srgbClr val="FFFFFF"/>
              </a:solidFill>
            </a:endParaRPr>
          </a:p>
        </p:txBody>
      </p:sp>
    </p:spTree>
    <p:extLst>
      <p:ext uri="{BB962C8B-B14F-4D97-AF65-F5344CB8AC3E}">
        <p14:creationId xmlns:p14="http://schemas.microsoft.com/office/powerpoint/2010/main" val="1807917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56</a:t>
            </a:fld>
            <a:endParaRPr lang="tr-TR">
              <a:solidFill>
                <a:srgbClr val="FFFFFF"/>
              </a:solidFill>
            </a:endParaRPr>
          </a:p>
        </p:txBody>
      </p:sp>
      <p:pic>
        <p:nvPicPr>
          <p:cNvPr id="3074" name="Picture 2" descr="EFQM-Modell, Excellence, Selbstbewertung - //mib Management Institut Bochum  Gmb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109662"/>
            <a:ext cx="8982075" cy="4638675"/>
          </a:xfrm>
          <a:prstGeom prst="rect">
            <a:avLst/>
          </a:prstGeom>
          <a:noFill/>
          <a:extLst>
            <a:ext uri="{909E8E84-426E-40DD-AFC4-6F175D3DCCD1}">
              <a14:hiddenFill xmlns:a14="http://schemas.microsoft.com/office/drawing/2010/main">
                <a:solidFill>
                  <a:srgbClr val="FFFFFF"/>
                </a:solidFill>
              </a14:hiddenFill>
            </a:ext>
          </a:extLst>
        </p:spPr>
      </p:pic>
      <p:sp>
        <p:nvSpPr>
          <p:cNvPr id="5" name="Unvan 1">
            <a:extLst>
              <a:ext uri="{FF2B5EF4-FFF2-40B4-BE49-F238E27FC236}">
                <a16:creationId xmlns:a16="http://schemas.microsoft.com/office/drawing/2014/main" id="{DD3DC0FF-0B2D-4640-91F5-44BAC18F791A}"/>
              </a:ext>
            </a:extLst>
          </p:cNvPr>
          <p:cNvSpPr>
            <a:spLocks noGrp="1"/>
          </p:cNvSpPr>
          <p:nvPr>
            <p:ph type="title"/>
          </p:nvPr>
        </p:nvSpPr>
        <p:spPr>
          <a:xfrm>
            <a:off x="-454241" y="37104"/>
            <a:ext cx="7772400" cy="824114"/>
          </a:xfrm>
        </p:spPr>
        <p:txBody>
          <a:bodyPr/>
          <a:lstStyle/>
          <a:p>
            <a:r>
              <a:rPr lang="tr-TR" dirty="0"/>
              <a:t>Ek 3: EFQM </a:t>
            </a:r>
            <a:r>
              <a:rPr lang="tr-TR" cap="none" dirty="0"/>
              <a:t>Üç Boyut (Açıklama)</a:t>
            </a:r>
            <a:endParaRPr lang="tr-TR" dirty="0"/>
          </a:p>
        </p:txBody>
      </p:sp>
    </p:spTree>
    <p:extLst>
      <p:ext uri="{BB962C8B-B14F-4D97-AF65-F5344CB8AC3E}">
        <p14:creationId xmlns:p14="http://schemas.microsoft.com/office/powerpoint/2010/main" val="2534877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marL="0" indent="0">
              <a:spcBef>
                <a:spcPts val="450"/>
              </a:spcBef>
              <a:buNone/>
            </a:pPr>
            <a:r>
              <a:rPr lang="tr-TR" sz="2250" dirty="0"/>
              <a:t>YÖN</a:t>
            </a:r>
            <a:r>
              <a:rPr lang="tr-TR" sz="2100" dirty="0"/>
              <a:t>;</a:t>
            </a:r>
          </a:p>
          <a:p>
            <a:pPr marL="266700" indent="0">
              <a:spcBef>
                <a:spcPts val="450"/>
              </a:spcBef>
              <a:buNone/>
            </a:pPr>
            <a:r>
              <a:rPr lang="tr-TR" sz="2100" dirty="0"/>
              <a:t>• Esin veren bir Amaç  belirler</a:t>
            </a:r>
          </a:p>
          <a:p>
            <a:pPr marL="266700" indent="0">
              <a:spcBef>
                <a:spcPts val="450"/>
              </a:spcBef>
              <a:buNone/>
            </a:pPr>
            <a:r>
              <a:rPr lang="tr-TR" sz="2100" dirty="0"/>
              <a:t>• İstek uyandıran bir Vizyon yaratır</a:t>
            </a:r>
          </a:p>
          <a:p>
            <a:pPr marL="266700" indent="0">
              <a:spcBef>
                <a:spcPts val="450"/>
              </a:spcBef>
              <a:buNone/>
            </a:pPr>
            <a:r>
              <a:rPr lang="tr-TR" sz="2100" dirty="0"/>
              <a:t>• Sürdürülebilir Değer Yaratmaya Odaklı bir  strateji Geliştirir</a:t>
            </a:r>
          </a:p>
          <a:p>
            <a:pPr marL="266700" indent="0">
              <a:spcBef>
                <a:spcPts val="450"/>
              </a:spcBef>
              <a:buNone/>
            </a:pPr>
            <a:r>
              <a:rPr lang="tr-TR" sz="2100" dirty="0"/>
              <a:t>• Karşılıklı yarar sağlayan bir kültür oluşturur.</a:t>
            </a:r>
          </a:p>
          <a:p>
            <a:pPr>
              <a:spcBef>
                <a:spcPts val="450"/>
              </a:spcBef>
            </a:pPr>
            <a:r>
              <a:rPr lang="tr-TR" sz="2100" dirty="0"/>
              <a:t>Yönün bu şekilde belirlenmesi, kuruluşun kendi ekosistemi  İçerisinde bir lider olarak görülmesinin ve geleceğe yönelik planlarını uygulamak üzere iyi konumlandırılmasının yolunu açar.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57</a:t>
            </a:fld>
            <a:endParaRPr lang="tr-TR">
              <a:solidFill>
                <a:srgbClr val="FFFFFF"/>
              </a:solidFill>
            </a:endParaRPr>
          </a:p>
        </p:txBody>
      </p:sp>
      <p:sp>
        <p:nvSpPr>
          <p:cNvPr id="5" name="Unvan 1">
            <a:extLst>
              <a:ext uri="{FF2B5EF4-FFF2-40B4-BE49-F238E27FC236}">
                <a16:creationId xmlns:a16="http://schemas.microsoft.com/office/drawing/2014/main" id="{323A794D-0366-47A7-AB2B-9E32B2B55AC2}"/>
              </a:ext>
            </a:extLst>
          </p:cNvPr>
          <p:cNvSpPr>
            <a:spLocks noGrp="1"/>
          </p:cNvSpPr>
          <p:nvPr>
            <p:ph type="title"/>
          </p:nvPr>
        </p:nvSpPr>
        <p:spPr>
          <a:xfrm>
            <a:off x="-470516" y="0"/>
            <a:ext cx="7772400" cy="995779"/>
          </a:xfrm>
        </p:spPr>
        <p:txBody>
          <a:bodyPr/>
          <a:lstStyle/>
          <a:p>
            <a:r>
              <a:rPr lang="tr-TR" dirty="0"/>
              <a:t>Ek 4: EFQM </a:t>
            </a:r>
            <a:r>
              <a:rPr lang="tr-TR" cap="none" dirty="0"/>
              <a:t>Üç Boyut (Açıklama)</a:t>
            </a:r>
          </a:p>
        </p:txBody>
      </p:sp>
    </p:spTree>
    <p:extLst>
      <p:ext uri="{BB962C8B-B14F-4D97-AF65-F5344CB8AC3E}">
        <p14:creationId xmlns:p14="http://schemas.microsoft.com/office/powerpoint/2010/main" val="3005226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marL="0" indent="0">
              <a:buNone/>
            </a:pPr>
            <a:r>
              <a:rPr lang="tr-TR" sz="1950" dirty="0"/>
              <a:t>UYGULAMA </a:t>
            </a:r>
          </a:p>
          <a:p>
            <a:pPr>
              <a:spcBef>
                <a:spcPts val="450"/>
              </a:spcBef>
            </a:pPr>
            <a:r>
              <a:rPr lang="tr-TR" sz="1950" dirty="0"/>
              <a:t>Yön, yukarıda özetlendiği gibi, kuruluşun izleyeceği yolu tanımlar. Bunun ardından kuruluş, stratejinin etkili ve verimli bir şekilde uygulanabilmesi için:</a:t>
            </a:r>
          </a:p>
          <a:p>
            <a:pPr marL="266700" indent="0">
              <a:spcBef>
                <a:spcPts val="450"/>
              </a:spcBef>
              <a:buNone/>
            </a:pPr>
            <a:r>
              <a:rPr lang="tr-TR" sz="1950" dirty="0"/>
              <a:t>• Kendi ekosistemindeki paydaşların kimler olduğunu bilir ve başarısı için Temel rolde olanların tam bağlılığını sağlar</a:t>
            </a:r>
          </a:p>
          <a:p>
            <a:pPr marL="266700" indent="0">
              <a:spcBef>
                <a:spcPts val="450"/>
              </a:spcBef>
              <a:buNone/>
            </a:pPr>
            <a:r>
              <a:rPr lang="tr-TR" sz="1950" dirty="0"/>
              <a:t>• Sürdürülebilir Değer Yaratır</a:t>
            </a:r>
          </a:p>
          <a:p>
            <a:pPr marL="266700" indent="0">
              <a:spcBef>
                <a:spcPts val="450"/>
              </a:spcBef>
              <a:buNone/>
            </a:pPr>
            <a:r>
              <a:rPr lang="tr-TR" sz="1950" dirty="0"/>
              <a:t>• Bugüne odaklı başarı için gereken performans sonuçlarını yönlendirir ve aynı zamanda, gelecekte de başarılı olmak için gerekli iyileştirme ve dönüşüme yön verir.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58</a:t>
            </a:fld>
            <a:endParaRPr lang="tr-TR">
              <a:solidFill>
                <a:srgbClr val="FFFFFF"/>
              </a:solidFill>
            </a:endParaRPr>
          </a:p>
        </p:txBody>
      </p:sp>
    </p:spTree>
    <p:extLst>
      <p:ext uri="{BB962C8B-B14F-4D97-AF65-F5344CB8AC3E}">
        <p14:creationId xmlns:p14="http://schemas.microsoft.com/office/powerpoint/2010/main" val="1212835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marL="0" indent="0">
              <a:buNone/>
            </a:pPr>
            <a:r>
              <a:rPr lang="tr-TR" sz="2100" dirty="0"/>
              <a:t>SONUÇLAR</a:t>
            </a:r>
          </a:p>
          <a:p>
            <a:r>
              <a:rPr lang="tr-TR" sz="2100" dirty="0"/>
              <a:t>Geleceğe dönük tahminler de dâhil olmak üzere, kuruluşun Yön ve Uygulama başlıkları altında tanımlananlardan ne kadarını başardığı aşağıdaki boyutlarda ele alınır:</a:t>
            </a:r>
          </a:p>
          <a:p>
            <a:pPr marL="266700" indent="0">
              <a:buNone/>
            </a:pPr>
            <a:r>
              <a:rPr lang="tr-TR" sz="2100" dirty="0"/>
              <a:t>• Paydaş Algıları</a:t>
            </a:r>
          </a:p>
          <a:p>
            <a:pPr marL="266700" indent="0">
              <a:buNone/>
            </a:pPr>
            <a:r>
              <a:rPr lang="tr-TR" sz="2100" dirty="0"/>
              <a:t>• Sürdürülebilir Değer Yaratma</a:t>
            </a:r>
          </a:p>
          <a:p>
            <a:pPr marL="266700" indent="0">
              <a:buNone/>
            </a:pPr>
            <a:r>
              <a:rPr lang="tr-TR" sz="2100" dirty="0"/>
              <a:t>• Performans ve Dönüşümü Yönlendirme</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59</a:t>
            </a:fld>
            <a:endParaRPr lang="tr-TR">
              <a:solidFill>
                <a:srgbClr val="FFFFFF"/>
              </a:solidFill>
            </a:endParaRPr>
          </a:p>
        </p:txBody>
      </p:sp>
    </p:spTree>
    <p:extLst>
      <p:ext uri="{BB962C8B-B14F-4D97-AF65-F5344CB8AC3E}">
        <p14:creationId xmlns:p14="http://schemas.microsoft.com/office/powerpoint/2010/main" val="1875523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1950" dirty="0"/>
              <a:t>Bir arada kullanılan çok sayıda yönetim araç ve tekniği mevcut olmakla birlikte, EFQM Modeli; bütünsel bir bakış açısı sağlayarak bu yönetim araç ve tekniklerinin uyum içinde ve birbirini tamamlayıcı bir biçimde nasıl kullanılabileceği konusunda kuruluşa yardımcı olur. Model; kuruluşun gereksinimlerine ve işlevine bağlı olarak kurum ve kuruluşların sürdürülebilirliği doğrultusunda bir üst çerçeve oluşturur ve böylece bu türden çok sayıda yönetim aracı ile birlikte kullanılabilir.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6</a:t>
            </a:fld>
            <a:endParaRPr lang="tr-TR">
              <a:solidFill>
                <a:srgbClr val="FFFFFF"/>
              </a:solidFill>
            </a:endParaRPr>
          </a:p>
        </p:txBody>
      </p:sp>
    </p:spTree>
    <p:extLst>
      <p:ext uri="{BB962C8B-B14F-4D97-AF65-F5344CB8AC3E}">
        <p14:creationId xmlns:p14="http://schemas.microsoft.com/office/powerpoint/2010/main" val="33188931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57200" y="1143000"/>
            <a:ext cx="8229600" cy="762000"/>
          </a:xfrm>
        </p:spPr>
        <p:txBody>
          <a:bodyPr/>
          <a:lstStyle/>
          <a:p>
            <a:r>
              <a:rPr lang="tr-TR" dirty="0"/>
              <a:t>Diğer Sertifikasyonlar</a:t>
            </a:r>
          </a:p>
        </p:txBody>
      </p:sp>
      <p:sp>
        <p:nvSpPr>
          <p:cNvPr id="3" name="İçerik Yer Tutucusu 2"/>
          <p:cNvSpPr>
            <a:spLocks noGrp="1"/>
          </p:cNvSpPr>
          <p:nvPr>
            <p:ph idx="1"/>
          </p:nvPr>
        </p:nvSpPr>
        <p:spPr>
          <a:xfrm>
            <a:off x="457200" y="1905000"/>
            <a:ext cx="8229600" cy="3086100"/>
          </a:xfrm>
        </p:spPr>
        <p:txBody>
          <a:bodyPr/>
          <a:lstStyle/>
          <a:p>
            <a:r>
              <a:rPr lang="tr-TR" sz="1950" b="1" dirty="0"/>
              <a:t>ISO 14000 </a:t>
            </a:r>
            <a:r>
              <a:rPr lang="tr-TR" sz="1950" dirty="0"/>
              <a:t>olarak bildiğimiz standartlar, örgütlerin gönüllü olarak uygulayabilecekleri ve bu sayede ekonomik ve çevresel kazançlar elde edebilecekleri çevre yönetim sisteminin temelini oluşturmaktadır. Standartlar örgütün çevre ile olan ilişkilerini yönetebilmesi amacıyla bir dokümantasyon sistemi oluşturmasını öngörmektedir.</a:t>
            </a:r>
          </a:p>
          <a:p>
            <a:r>
              <a:rPr lang="tr-TR" sz="1800" dirty="0"/>
              <a:t>ISO 14000 beş farklı alanda standartlar içermektedir. </a:t>
            </a:r>
          </a:p>
          <a:p>
            <a:pPr marL="0" indent="0">
              <a:spcBef>
                <a:spcPts val="0"/>
              </a:spcBef>
              <a:buNone/>
            </a:pPr>
            <a:r>
              <a:rPr lang="tr-TR" sz="1800" dirty="0"/>
              <a:t>• </a:t>
            </a:r>
            <a:r>
              <a:rPr lang="tr-TR" sz="1800" b="1" dirty="0"/>
              <a:t>Çevre Yönetim Sistemi</a:t>
            </a:r>
            <a:r>
              <a:rPr lang="tr-TR" sz="1800" dirty="0"/>
              <a:t>: Kaynak kullanımı ve zararlı atıklar konusunda bir gelişim planının var olmasını gerekli kılmaktadır.</a:t>
            </a:r>
          </a:p>
          <a:p>
            <a:pPr marL="0" indent="0">
              <a:spcBef>
                <a:spcPts val="0"/>
              </a:spcBef>
              <a:buNone/>
            </a:pPr>
            <a:r>
              <a:rPr lang="tr-TR" sz="1800" dirty="0"/>
              <a:t>• </a:t>
            </a:r>
            <a:r>
              <a:rPr lang="tr-TR" sz="1800" b="1" dirty="0"/>
              <a:t>Çevresel Performans Değerlendirmesi</a:t>
            </a:r>
            <a:r>
              <a:rPr lang="tr-TR" sz="1800" dirty="0"/>
              <a:t>: Örgütün sertifikasyonuna ilişkin bir rehber niteliğindedir.</a:t>
            </a:r>
          </a:p>
          <a:p>
            <a:pPr marL="0" indent="0">
              <a:spcBef>
                <a:spcPts val="0"/>
              </a:spcBef>
              <a:buNone/>
            </a:pPr>
            <a:r>
              <a:rPr lang="tr-TR" sz="1800" dirty="0"/>
              <a:t>• </a:t>
            </a:r>
            <a:r>
              <a:rPr lang="tr-TR" sz="1800" b="1" dirty="0"/>
              <a:t>Çevresel Etiketlendirme</a:t>
            </a:r>
            <a:r>
              <a:rPr lang="tr-TR" sz="1800" dirty="0"/>
              <a:t>: Geri dönüşüm etiketleri, enerji verimliliği ve ozonla dost gibi terimleri tanımlar.</a:t>
            </a:r>
          </a:p>
          <a:p>
            <a:pPr marL="0" indent="0">
              <a:spcBef>
                <a:spcPts val="0"/>
              </a:spcBef>
              <a:buNone/>
            </a:pPr>
            <a:r>
              <a:rPr lang="tr-TR" sz="1800" dirty="0"/>
              <a:t>• </a:t>
            </a:r>
            <a:r>
              <a:rPr lang="tr-TR" sz="1800" b="1" dirty="0"/>
              <a:t>Yaşam Döngüsü Değerlemesi</a:t>
            </a:r>
            <a:r>
              <a:rPr lang="tr-TR" sz="1800" dirty="0"/>
              <a:t>: Üretilen ürünün yaşam boyu çevresel etkisini ölçümlemekle ilgilidir.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60</a:t>
            </a:fld>
            <a:endParaRPr lang="tr-TR">
              <a:solidFill>
                <a:srgbClr val="FFFFFF"/>
              </a:solidFill>
            </a:endParaRPr>
          </a:p>
        </p:txBody>
      </p:sp>
      <p:sp>
        <p:nvSpPr>
          <p:cNvPr id="5" name="Unvan 1">
            <a:extLst>
              <a:ext uri="{FF2B5EF4-FFF2-40B4-BE49-F238E27FC236}">
                <a16:creationId xmlns:a16="http://schemas.microsoft.com/office/drawing/2014/main" id="{197EEFD6-5568-4E4E-8ED0-DCF6F0340C37}"/>
              </a:ext>
            </a:extLst>
          </p:cNvPr>
          <p:cNvSpPr txBox="1">
            <a:spLocks/>
          </p:cNvSpPr>
          <p:nvPr/>
        </p:nvSpPr>
        <p:spPr bwMode="auto">
          <a:xfrm>
            <a:off x="-706992" y="-307140"/>
            <a:ext cx="7772400" cy="13620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3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2pPr>
            <a:lvl3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3pPr>
            <a:lvl4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4pPr>
            <a:lvl5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5pPr>
            <a:lvl6pPr marL="3429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6pPr>
            <a:lvl7pPr marL="6858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7pPr>
            <a:lvl8pPr marL="10287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8pPr>
            <a:lvl9pPr marL="13716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9pPr>
          </a:lstStyle>
          <a:p>
            <a:pPr defTabSz="914400"/>
            <a:r>
              <a:rPr lang="tr-TR" kern="0"/>
              <a:t>Ek 5: Diğer Bazı Sertifikasyonlar </a:t>
            </a:r>
            <a:endParaRPr lang="tr-TR" kern="0" dirty="0"/>
          </a:p>
        </p:txBody>
      </p:sp>
    </p:spTree>
    <p:extLst>
      <p:ext uri="{BB962C8B-B14F-4D97-AF65-F5344CB8AC3E}">
        <p14:creationId xmlns:p14="http://schemas.microsoft.com/office/powerpoint/2010/main" val="28979422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err="1"/>
              <a:t>Fairtrade</a:t>
            </a:r>
            <a:r>
              <a:rPr lang="tr-TR" sz="2100" dirty="0"/>
              <a:t> (adil ticaret) Misyonu, dezavantajlı üreticilerle tüketicileri bir araya getirmek, onlara daha adil bir ticaret ortamı yaratmak, yerel üreticileri güçlendirerek yoksullukla savaşmak olan </a:t>
            </a:r>
            <a:r>
              <a:rPr lang="tr-TR" sz="2100" dirty="0" err="1"/>
              <a:t>Fairtrade</a:t>
            </a:r>
            <a:r>
              <a:rPr lang="tr-TR" sz="2100" dirty="0"/>
              <a:t> Vakfı tarafından sağlanan </a:t>
            </a:r>
            <a:r>
              <a:rPr lang="tr-TR" sz="2100" dirty="0" err="1"/>
              <a:t>Fairtrade</a:t>
            </a:r>
            <a:r>
              <a:rPr lang="tr-TR" sz="2100" dirty="0"/>
              <a:t> Etiketine olan ilgi giderek artmaktadır.</a:t>
            </a:r>
          </a:p>
          <a:p>
            <a:r>
              <a:rPr lang="tr-TR" sz="2100" dirty="0"/>
              <a:t>Misyonu, dezavantajlı üreticilerle tüketicileri bir araya getirmek, onlara daha adil bir ticaret ortamı yaratmak, yerel üreticileri güçlendirerek yoksullukla savaşmak olan </a:t>
            </a:r>
            <a:r>
              <a:rPr lang="tr-TR" sz="2100" dirty="0" err="1"/>
              <a:t>Fairtrade</a:t>
            </a:r>
            <a:r>
              <a:rPr lang="tr-TR" sz="2100" dirty="0"/>
              <a:t> Vakfı tarafından sağlanan </a:t>
            </a:r>
            <a:r>
              <a:rPr lang="tr-TR" sz="2100" dirty="0" err="1"/>
              <a:t>Fairtrade</a:t>
            </a:r>
            <a:r>
              <a:rPr lang="tr-TR" sz="2100" dirty="0"/>
              <a:t> Etiketine olan ilgi giderek artmaktadır.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61</a:t>
            </a:fld>
            <a:endParaRPr lang="tr-TR">
              <a:solidFill>
                <a:srgbClr val="FFFFFF"/>
              </a:solidFill>
            </a:endParaRPr>
          </a:p>
        </p:txBody>
      </p:sp>
    </p:spTree>
    <p:extLst>
      <p:ext uri="{BB962C8B-B14F-4D97-AF65-F5344CB8AC3E}">
        <p14:creationId xmlns:p14="http://schemas.microsoft.com/office/powerpoint/2010/main" val="60430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1950" b="1" dirty="0"/>
              <a:t>Rainforest </a:t>
            </a:r>
            <a:r>
              <a:rPr lang="tr-TR" sz="1950" b="1" dirty="0" err="1"/>
              <a:t>Alliance</a:t>
            </a:r>
            <a:r>
              <a:rPr lang="tr-TR" sz="1950" b="1" dirty="0"/>
              <a:t> </a:t>
            </a:r>
            <a:r>
              <a:rPr lang="tr-TR" sz="1950" dirty="0"/>
              <a:t>çiftçilere, ormancılara ve turizm alanında çalışanlara ekosistemin korunması sayesinde nasıl kârlı bir şekilde iş yapabileceklerini anlatmakta, çalışanların bu yönde eğitilmesini ve çalışma koşullarının iyileştirilmesini sağlamaktadır. Belirli çevresel ve sosyal standartları sağlayan örgütler, Rainforest </a:t>
            </a:r>
            <a:r>
              <a:rPr lang="tr-TR" sz="1950" dirty="0" err="1"/>
              <a:t>Alliance</a:t>
            </a:r>
            <a:r>
              <a:rPr lang="tr-TR" sz="1950" dirty="0"/>
              <a:t> </a:t>
            </a:r>
            <a:r>
              <a:rPr lang="tr-TR" sz="1950" dirty="0" err="1"/>
              <a:t>Sertifikasyonu’na</a:t>
            </a:r>
            <a:r>
              <a:rPr lang="tr-TR" sz="1950" dirty="0"/>
              <a:t> sahip olmakta ve bu sertifikasyon sayesinde dünya genelinde gelişmekte olan sürdürülebilir tüketim piyasasında yerlerini almaktadırlar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62</a:t>
            </a:fld>
            <a:endParaRPr lang="tr-TR">
              <a:solidFill>
                <a:srgbClr val="FFFFFF"/>
              </a:solidFill>
            </a:endParaRPr>
          </a:p>
        </p:txBody>
      </p:sp>
    </p:spTree>
    <p:extLst>
      <p:ext uri="{BB962C8B-B14F-4D97-AF65-F5344CB8AC3E}">
        <p14:creationId xmlns:p14="http://schemas.microsoft.com/office/powerpoint/2010/main" val="2128013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63</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Effect>
                      <a14:brightnessContrast contrast="40000"/>
                    </a14:imgEffect>
                  </a14:imgLayer>
                </a14:imgProps>
              </a:ext>
            </a:extLst>
          </a:blip>
          <a:srcRect l="21303" t="23090" r="25695" b="13368"/>
          <a:stretch/>
        </p:blipFill>
        <p:spPr>
          <a:xfrm>
            <a:off x="947737" y="1429863"/>
            <a:ext cx="7248526" cy="4885745"/>
          </a:xfrm>
          <a:prstGeom prst="roundRect">
            <a:avLst>
              <a:gd name="adj" fmla="val 16667"/>
            </a:avLst>
          </a:prstGeom>
          <a:ln w="57150">
            <a:solidFill>
              <a:srgbClr val="6385D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Unvan 1">
            <a:extLst>
              <a:ext uri="{FF2B5EF4-FFF2-40B4-BE49-F238E27FC236}">
                <a16:creationId xmlns:a16="http://schemas.microsoft.com/office/drawing/2014/main" id="{6CC87C91-B550-4BE1-BCD5-D8DA7F323E9F}"/>
              </a:ext>
            </a:extLst>
          </p:cNvPr>
          <p:cNvSpPr>
            <a:spLocks noGrp="1"/>
          </p:cNvSpPr>
          <p:nvPr>
            <p:ph type="title"/>
          </p:nvPr>
        </p:nvSpPr>
        <p:spPr>
          <a:xfrm>
            <a:off x="-209843" y="-62144"/>
            <a:ext cx="7772400" cy="962580"/>
          </a:xfrm>
        </p:spPr>
        <p:txBody>
          <a:bodyPr/>
          <a:lstStyle/>
          <a:p>
            <a:r>
              <a:rPr lang="tr-TR" dirty="0"/>
              <a:t>Ek 6: </a:t>
            </a:r>
            <a:r>
              <a:rPr lang="tr-TR" cap="none" dirty="0"/>
              <a:t>ISO Standart Hazırlama Süreci</a:t>
            </a:r>
          </a:p>
        </p:txBody>
      </p:sp>
    </p:spTree>
    <p:extLst>
      <p:ext uri="{BB962C8B-B14F-4D97-AF65-F5344CB8AC3E}">
        <p14:creationId xmlns:p14="http://schemas.microsoft.com/office/powerpoint/2010/main" val="2786267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64</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4700"/>
                    </a14:imgEffect>
                  </a14:imgLayer>
                </a14:imgProps>
              </a:ext>
            </a:extLst>
          </a:blip>
          <a:srcRect l="22279" t="21701" r="26574" b="9896"/>
          <a:stretch/>
        </p:blipFill>
        <p:spPr>
          <a:xfrm>
            <a:off x="742950" y="1183482"/>
            <a:ext cx="7086600" cy="4536281"/>
          </a:xfrm>
          <a:prstGeom prst="roundRect">
            <a:avLst>
              <a:gd name="adj" fmla="val 8058"/>
            </a:avLst>
          </a:prstGeom>
          <a:ln w="57150">
            <a:solidFill>
              <a:srgbClr val="6385D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28007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7</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colorTemperature colorTemp="5900"/>
                    </a14:imgEffect>
                    <a14:imgEffect>
                      <a14:brightnessContrast contrast="-20000"/>
                    </a14:imgEffect>
                  </a14:imgLayer>
                </a14:imgProps>
              </a:ext>
            </a:extLst>
          </a:blip>
          <a:srcRect t="4282" b="4005"/>
          <a:stretch/>
        </p:blipFill>
        <p:spPr>
          <a:xfrm>
            <a:off x="4790467" y="1599893"/>
            <a:ext cx="4258235" cy="39053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Resim 5"/>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300"/>
                    </a14:imgEffect>
                  </a14:imgLayer>
                </a14:imgProps>
              </a:ext>
            </a:extLst>
          </a:blip>
          <a:srcRect l="26086" t="27604" r="27159" b="16493"/>
          <a:stretch/>
        </p:blipFill>
        <p:spPr>
          <a:xfrm>
            <a:off x="95298" y="1895475"/>
            <a:ext cx="4562476" cy="3067050"/>
          </a:xfrm>
          <a:prstGeom prst="roundRect">
            <a:avLst>
              <a:gd name="adj" fmla="val 983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97754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418730"/>
            <a:ext cx="8229600" cy="4114800"/>
          </a:xfrm>
        </p:spPr>
        <p:txBody>
          <a:bodyPr/>
          <a:lstStyle/>
          <a:p>
            <a:r>
              <a:rPr lang="tr-TR" sz="1950" dirty="0"/>
              <a:t>EFQM, kuruluşların kendi başarılarını anlamalarına, Üstün performanslı kuruluşlar ile kendilerini karşılaştırabilmelerine ve aynı zamanda sürdürülebilir başarıya ulaşma konusunda bir yol haritası oluşturmaya yardımcı olmak için esas itibariyle birbiriyle bütünleşik olan ve EFQM Modelini de kapsayan üç boyut sunmaktadır. Modelin üç boyutu modelin dinamik yapısını oluşturmaktadır:</a:t>
            </a:r>
          </a:p>
          <a:p>
            <a:r>
              <a:rPr lang="tr-TR" sz="1950" u="sng" dirty="0"/>
              <a:t>Yön</a:t>
            </a:r>
          </a:p>
          <a:p>
            <a:r>
              <a:rPr lang="tr-TR" sz="1950" u="sng" dirty="0"/>
              <a:t>Uygulama</a:t>
            </a:r>
          </a:p>
          <a:p>
            <a:r>
              <a:rPr lang="tr-TR" sz="1950" u="sng" dirty="0"/>
              <a:t>Sonuçlar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8</a:t>
            </a:fld>
            <a:endParaRPr lang="tr-TR">
              <a:solidFill>
                <a:srgbClr val="FFFFFF"/>
              </a:solidFill>
            </a:endParaRPr>
          </a:p>
        </p:txBody>
      </p:sp>
      <p:sp>
        <p:nvSpPr>
          <p:cNvPr id="5" name="İçerik Yer Tutucusu 2">
            <a:extLst>
              <a:ext uri="{FF2B5EF4-FFF2-40B4-BE49-F238E27FC236}">
                <a16:creationId xmlns:a16="http://schemas.microsoft.com/office/drawing/2014/main" id="{2DF41DCB-28E4-4BE2-8305-34E7FF54D306}"/>
              </a:ext>
            </a:extLst>
          </p:cNvPr>
          <p:cNvSpPr txBox="1">
            <a:spLocks/>
          </p:cNvSpPr>
          <p:nvPr/>
        </p:nvSpPr>
        <p:spPr bwMode="auto">
          <a:xfrm>
            <a:off x="457200" y="3721224"/>
            <a:ext cx="8229600" cy="25240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57175" indent="-257175"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fontAlgn="base">
              <a:spcBef>
                <a:spcPct val="20000"/>
              </a:spcBef>
              <a:spcAft>
                <a:spcPct val="0"/>
              </a:spcAft>
              <a:buClr>
                <a:schemeClr val="folHlink"/>
              </a:buClr>
              <a:buSzPct val="65000"/>
              <a:buFont typeface="Wingdings" pitchFamily="2" charset="2"/>
              <a:buChar char="n"/>
              <a:defRPr sz="2100">
                <a:solidFill>
                  <a:schemeClr val="tx1"/>
                </a:solidFill>
                <a:effectLst>
                  <a:outerShdw blurRad="38100" dist="38100" dir="2700000" algn="tl">
                    <a:srgbClr val="000000"/>
                  </a:outerShdw>
                </a:effectLst>
                <a:latin typeface="+mn-lt"/>
              </a:defRPr>
            </a:lvl2pPr>
            <a:lvl3pPr marL="857250" indent="-171450" algn="l" rtl="0" fontAlgn="base">
              <a:spcBef>
                <a:spcPct val="20000"/>
              </a:spcBef>
              <a:spcAft>
                <a:spcPct val="0"/>
              </a:spcAft>
              <a:buClr>
                <a:schemeClr val="hlink"/>
              </a:buClr>
              <a:buSzPct val="65000"/>
              <a:buFont typeface="Wingdings" pitchFamily="2" charset="2"/>
              <a:buChar char="n"/>
              <a:defRPr sz="1800">
                <a:solidFill>
                  <a:schemeClr val="tx1"/>
                </a:solidFill>
                <a:effectLst>
                  <a:outerShdw blurRad="38100" dist="38100" dir="2700000" algn="tl">
                    <a:srgbClr val="000000"/>
                  </a:outerShdw>
                </a:effectLst>
                <a:latin typeface="+mn-lt"/>
              </a:defRPr>
            </a:lvl3pPr>
            <a:lvl4pPr marL="1200150" indent="-171450" algn="l" rtl="0" fontAlgn="base">
              <a:spcBef>
                <a:spcPct val="20000"/>
              </a:spcBef>
              <a:spcAft>
                <a:spcPct val="0"/>
              </a:spcAft>
              <a:buClr>
                <a:schemeClr val="fo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4pPr>
            <a:lvl5pPr marL="15430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5pPr>
            <a:lvl6pPr marL="18859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6pPr>
            <a:lvl7pPr marL="22288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7pPr>
            <a:lvl8pPr marL="25717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8pPr>
            <a:lvl9pPr marL="29146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9pPr>
          </a:lstStyle>
          <a:p>
            <a:pPr defTabSz="914400"/>
            <a:r>
              <a:rPr lang="tr-TR" sz="1950" kern="0" dirty="0"/>
              <a:t>EFQM </a:t>
            </a:r>
            <a:r>
              <a:rPr lang="tr-TR" sz="1950" kern="0" dirty="0" err="1"/>
              <a:t>Modeli'nin</a:t>
            </a:r>
            <a:r>
              <a:rPr lang="tr-TR" sz="1950" kern="0" dirty="0"/>
              <a:t> yapısı, basit fakat güçlü üç soruya yanıt arayan bir mantığa dayanır:</a:t>
            </a:r>
          </a:p>
          <a:p>
            <a:pPr marL="400050" indent="-133350" defTabSz="914400">
              <a:buFont typeface="Wingdings" pitchFamily="2" charset="2"/>
              <a:buNone/>
            </a:pPr>
            <a:endParaRPr lang="tr-TR" sz="1800" kern="0" dirty="0"/>
          </a:p>
        </p:txBody>
      </p:sp>
      <p:graphicFrame>
        <p:nvGraphicFramePr>
          <p:cNvPr id="7" name="Tablo 6">
            <a:extLst>
              <a:ext uri="{FF2B5EF4-FFF2-40B4-BE49-F238E27FC236}">
                <a16:creationId xmlns:a16="http://schemas.microsoft.com/office/drawing/2014/main" id="{928ADD90-2B89-4B35-B727-29FA9DC8F83C}"/>
              </a:ext>
            </a:extLst>
          </p:cNvPr>
          <p:cNvGraphicFramePr>
            <a:graphicFrameLocks noGrp="1"/>
          </p:cNvGraphicFramePr>
          <p:nvPr>
            <p:extLst>
              <p:ext uri="{D42A27DB-BD31-4B8C-83A1-F6EECF244321}">
                <p14:modId xmlns:p14="http://schemas.microsoft.com/office/powerpoint/2010/main" val="2575532707"/>
              </p:ext>
            </p:extLst>
          </p:nvPr>
        </p:nvGraphicFramePr>
        <p:xfrm>
          <a:off x="762000" y="4533530"/>
          <a:ext cx="7924800" cy="1411605"/>
        </p:xfrm>
        <a:graphic>
          <a:graphicData uri="http://schemas.openxmlformats.org/drawingml/2006/table">
            <a:tbl>
              <a:tblPr firstRow="1" bandRow="1">
                <a:tableStyleId>{93296810-A885-4BE3-A3E7-6D5BEEA58F35}</a:tableStyleId>
              </a:tblPr>
              <a:tblGrid>
                <a:gridCol w="6838950">
                  <a:extLst>
                    <a:ext uri="{9D8B030D-6E8A-4147-A177-3AD203B41FA5}">
                      <a16:colId xmlns:a16="http://schemas.microsoft.com/office/drawing/2014/main" val="3091136728"/>
                    </a:ext>
                  </a:extLst>
                </a:gridCol>
                <a:gridCol w="1085850">
                  <a:extLst>
                    <a:ext uri="{9D8B030D-6E8A-4147-A177-3AD203B41FA5}">
                      <a16:colId xmlns:a16="http://schemas.microsoft.com/office/drawing/2014/main" val="1323920570"/>
                    </a:ext>
                  </a:extLst>
                </a:gridCol>
              </a:tblGrid>
              <a:tr h="470535">
                <a:tc>
                  <a:txBody>
                    <a:bodyPr/>
                    <a:lstStyle/>
                    <a:p>
                      <a:r>
                        <a:rPr lang="tr-TR" sz="1500" b="0" kern="1200" dirty="0">
                          <a:solidFill>
                            <a:schemeClr val="dk1"/>
                          </a:solidFill>
                          <a:latin typeface="+mn-lt"/>
                          <a:ea typeface="+mn-ea"/>
                          <a:cs typeface="+mn-cs"/>
                        </a:rPr>
                        <a:t>Kuruluş “Neden” var? Hangi Amacı yerine getiriyor? Neden özellikle bu Strateji?</a:t>
                      </a:r>
                    </a:p>
                  </a:txBody>
                  <a:tcPr marL="68580" marR="68580" marT="34290" marB="34290" anchor="ctr">
                    <a:lnL w="28575" cap="flat" cmpd="sng" algn="ctr">
                      <a:solidFill>
                        <a:schemeClr val="bg1">
                          <a:lumMod val="75000"/>
                        </a:schemeClr>
                      </a:solidFill>
                      <a:prstDash val="solid"/>
                      <a:round/>
                      <a:headEnd type="none" w="med" len="med"/>
                      <a:tailEnd type="none" w="med" len="med"/>
                    </a:lnL>
                    <a:lnT w="28575" cap="flat" cmpd="sng" algn="ctr">
                      <a:solidFill>
                        <a:schemeClr val="bg1">
                          <a:lumMod val="75000"/>
                        </a:schemeClr>
                      </a:solidFill>
                      <a:prstDash val="solid"/>
                      <a:round/>
                      <a:headEnd type="none" w="med" len="med"/>
                      <a:tailEnd type="none" w="med" len="med"/>
                    </a:lnT>
                    <a:solidFill>
                      <a:srgbClr val="E8EAED"/>
                    </a:solidFill>
                  </a:tcPr>
                </a:tc>
                <a:tc>
                  <a:txBody>
                    <a:bodyPr/>
                    <a:lstStyle/>
                    <a:p>
                      <a:r>
                        <a:rPr lang="tr-TR" sz="1000" b="0" dirty="0">
                          <a:solidFill>
                            <a:schemeClr val="bg1">
                              <a:lumMod val="50000"/>
                            </a:schemeClr>
                          </a:solidFill>
                        </a:rPr>
                        <a:t>(Yön)</a:t>
                      </a:r>
                    </a:p>
                  </a:txBody>
                  <a:tcPr marL="68580" marR="68580" marT="34290" marB="34290" anchor="ctr">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solidFill>
                      <a:srgbClr val="E8EAED"/>
                    </a:solidFill>
                  </a:tcPr>
                </a:tc>
                <a:extLst>
                  <a:ext uri="{0D108BD9-81ED-4DB2-BD59-A6C34878D82A}">
                    <a16:rowId xmlns:a16="http://schemas.microsoft.com/office/drawing/2014/main" val="904651871"/>
                  </a:ext>
                </a:extLst>
              </a:tr>
              <a:tr h="470535">
                <a:tc>
                  <a:txBody>
                    <a:bodyPr/>
                    <a:lstStyle/>
                    <a:p>
                      <a:r>
                        <a:rPr lang="tr-TR" sz="1500" dirty="0"/>
                        <a:t>Amacını ve Stratejisini “Nasıl” gerçekleştirmeyi planlıyor?</a:t>
                      </a:r>
                    </a:p>
                  </a:txBody>
                  <a:tcPr marL="68580" marR="68580" marT="34290" marB="34290" anchor="ctr">
                    <a:lnL w="28575" cap="flat" cmpd="sng" algn="ctr">
                      <a:solidFill>
                        <a:schemeClr val="bg1">
                          <a:lumMod val="75000"/>
                        </a:schemeClr>
                      </a:solidFill>
                      <a:prstDash val="solid"/>
                      <a:round/>
                      <a:headEnd type="none" w="med" len="med"/>
                      <a:tailEnd type="none" w="med" len="med"/>
                    </a:lnL>
                  </a:tcPr>
                </a:tc>
                <a:tc>
                  <a:txBody>
                    <a:bodyPr/>
                    <a:lstStyle/>
                    <a:p>
                      <a:r>
                        <a:rPr lang="tr-TR" sz="1000" dirty="0"/>
                        <a:t>(Uygulama)</a:t>
                      </a:r>
                    </a:p>
                  </a:txBody>
                  <a:tcPr marL="68580" marR="68580" marT="34290" marB="34290" anchor="ctr">
                    <a:lnR w="28575"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2393192999"/>
                  </a:ext>
                </a:extLst>
              </a:tr>
              <a:tr h="470535">
                <a:tc>
                  <a:txBody>
                    <a:bodyPr/>
                    <a:lstStyle/>
                    <a:p>
                      <a:r>
                        <a:rPr lang="tr-TR" sz="1500" dirty="0"/>
                        <a:t>Bugüne kadar “Ne” gerçekleştirdi? Gelecekte “Ne” gerçekleştirmeyi planlıyor? </a:t>
                      </a:r>
                    </a:p>
                  </a:txBody>
                  <a:tcPr marL="68580" marR="68580" marT="34290" marB="34290" anchor="ctr">
                    <a:lnL w="28575" cap="flat" cmpd="sng" algn="ctr">
                      <a:solidFill>
                        <a:schemeClr val="bg1">
                          <a:lumMod val="75000"/>
                        </a:schemeClr>
                      </a:solidFill>
                      <a:prstDash val="solid"/>
                      <a:round/>
                      <a:headEnd type="none" w="med" len="med"/>
                      <a:tailEnd type="none" w="med" len="med"/>
                    </a:lnL>
                    <a:lnB w="28575" cap="flat" cmpd="sng" algn="ctr">
                      <a:solidFill>
                        <a:schemeClr val="bg1">
                          <a:lumMod val="75000"/>
                        </a:schemeClr>
                      </a:solidFill>
                      <a:prstDash val="solid"/>
                      <a:round/>
                      <a:headEnd type="none" w="med" len="med"/>
                      <a:tailEnd type="none" w="med" len="med"/>
                    </a:lnB>
                    <a:solidFill>
                      <a:srgbClr val="E8EAED"/>
                    </a:solidFill>
                  </a:tcPr>
                </a:tc>
                <a:tc>
                  <a:txBody>
                    <a:bodyPr/>
                    <a:lstStyle/>
                    <a:p>
                      <a:r>
                        <a:rPr lang="tr-TR" sz="1000" dirty="0"/>
                        <a:t>(Sonuçlar)</a:t>
                      </a:r>
                    </a:p>
                  </a:txBody>
                  <a:tcPr marL="68580" marR="68580" marT="34290" marB="34290" anchor="ctr">
                    <a:lnR w="28575" cap="flat" cmpd="sng" algn="ctr">
                      <a:solidFill>
                        <a:schemeClr val="bg1">
                          <a:lumMod val="75000"/>
                        </a:schemeClr>
                      </a:solidFill>
                      <a:prstDash val="solid"/>
                      <a:round/>
                      <a:headEnd type="none" w="med" len="med"/>
                      <a:tailEnd type="none" w="med" len="med"/>
                    </a:lnR>
                    <a:lnB w="285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67420057"/>
                  </a:ext>
                </a:extLst>
              </a:tr>
            </a:tbl>
          </a:graphicData>
        </a:graphic>
      </p:graphicFrame>
    </p:spTree>
    <p:extLst>
      <p:ext uri="{BB962C8B-B14F-4D97-AF65-F5344CB8AC3E}">
        <p14:creationId xmlns:p14="http://schemas.microsoft.com/office/powerpoint/2010/main" val="3639361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1950" dirty="0"/>
              <a:t>EFQM Modelinin 5 Temel Konusu şunlardır:</a:t>
            </a:r>
          </a:p>
          <a:p>
            <a:r>
              <a:rPr lang="tr-TR" sz="1950" dirty="0"/>
              <a:t>Kültür - Model, olağanüstü bir örgütsel kültürü beslemenin, şirketlerin amaç ve sürdürülebilir değer sunmak için çalışanlarını nasıl yönettiği ve onlara ilham verdiğini kabul eder. Bir organizasyonun inançlarını, çeşitliliğini, çevresini ve tonunu birleştirir.</a:t>
            </a:r>
          </a:p>
          <a:p>
            <a:r>
              <a:rPr lang="tr-TR" sz="1950" dirty="0"/>
              <a:t>Liderlik - Etkili liderlik, bir organizasyonu amacına ve vizyonuna sadık kılar, bu nedenle yeni EFQM Modeli, her ekipte ve her projede güçlü karar verme, işbirliği ve ekip çalışması sağlamak için 'her düzeyde liderler' yaklaşımını savunur.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pPr>
            <a:fld id="{B3ABB21D-7B2C-485E-B554-7B947905CACF}" type="slidenum">
              <a:rPr lang="tr-TR" smtClean="0">
                <a:solidFill>
                  <a:srgbClr val="FFFFFF"/>
                </a:solidFill>
              </a:rPr>
              <a:pPr defTabSz="685800" fontAlgn="base">
                <a:spcBef>
                  <a:spcPct val="0"/>
                </a:spcBef>
                <a:spcAft>
                  <a:spcPct val="0"/>
                </a:spcAft>
              </a:pPr>
              <a:t>9</a:t>
            </a:fld>
            <a:endParaRPr lang="tr-TR">
              <a:solidFill>
                <a:srgbClr val="FFFFFF"/>
              </a:solidFill>
            </a:endParaRPr>
          </a:p>
        </p:txBody>
      </p:sp>
    </p:spTree>
    <p:extLst>
      <p:ext uri="{BB962C8B-B14F-4D97-AF65-F5344CB8AC3E}">
        <p14:creationId xmlns:p14="http://schemas.microsoft.com/office/powerpoint/2010/main" val="3936753794"/>
      </p:ext>
    </p:extLst>
  </p:cSld>
  <p:clrMapOvr>
    <a:masterClrMapping/>
  </p:clrMapOvr>
</p:sld>
</file>

<file path=ppt/theme/theme1.xml><?xml version="1.0" encoding="utf-8"?>
<a:theme xmlns:a="http://schemas.openxmlformats.org/drawingml/2006/main" name="Doku">
  <a:themeElements>
    <a:clrScheme name="Doku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Doku">
      <a:majorFont>
        <a:latin typeface="Tahoma"/>
        <a:ea typeface=""/>
        <a:cs typeface=""/>
      </a:majorFont>
      <a:minorFont>
        <a:latin typeface="Tahoma"/>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tr-TR"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tr-TR"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Doku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Doku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Doku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Doku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Doku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Doku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Doku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Doku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Yüzeyler">
  <a:themeElements>
    <a:clrScheme name="Yüzeyler">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Belge" ma:contentTypeID="0x0101006A9E553F70E7B140B020DC563CB77D25" ma:contentTypeVersion="2" ma:contentTypeDescription="Yeni belge oluşturun." ma:contentTypeScope="" ma:versionID="3a461517eca60ed00139a765f89d6a92">
  <xsd:schema xmlns:xsd="http://www.w3.org/2001/XMLSchema" xmlns:xs="http://www.w3.org/2001/XMLSchema" xmlns:p="http://schemas.microsoft.com/office/2006/metadata/properties" xmlns:ns2="d2ef57f4-bfde-4f44-ab37-e60fdbd0509c" targetNamespace="http://schemas.microsoft.com/office/2006/metadata/properties" ma:root="true" ma:fieldsID="0372ac603b73bba1a60ceb9e4a5aab02" ns2:_="">
    <xsd:import namespace="d2ef57f4-bfde-4f44-ab37-e60fdbd0509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ef57f4-bfde-4f44-ab37-e60fdbd050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C0271C-1C64-4731-BB66-1A858D25453C}">
  <ds:schemaRefs>
    <ds:schemaRef ds:uri="http://schemas.microsoft.com/sharepoint/v3/contenttype/forms"/>
  </ds:schemaRefs>
</ds:datastoreItem>
</file>

<file path=customXml/itemProps2.xml><?xml version="1.0" encoding="utf-8"?>
<ds:datastoreItem xmlns:ds="http://schemas.openxmlformats.org/officeDocument/2006/customXml" ds:itemID="{C92A9493-69A2-4DDB-A384-7245FEB2A30F}">
  <ds:schemaRefs>
    <ds:schemaRef ds:uri="http://purl.org/dc/terms/"/>
    <ds:schemaRef ds:uri="http://www.w3.org/XML/1998/namespace"/>
    <ds:schemaRef ds:uri="http://purl.org/dc/dcmityp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d2ef57f4-bfde-4f44-ab37-e60fdbd0509c"/>
    <ds:schemaRef ds:uri="http://purl.org/dc/elements/1.1/"/>
  </ds:schemaRefs>
</ds:datastoreItem>
</file>

<file path=customXml/itemProps3.xml><?xml version="1.0" encoding="utf-8"?>
<ds:datastoreItem xmlns:ds="http://schemas.openxmlformats.org/officeDocument/2006/customXml" ds:itemID="{DEFBE21F-67C9-4454-9E66-2C67E40252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ef57f4-bfde-4f44-ab37-e60fdbd050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1449</TotalTime>
  <Words>3534</Words>
  <Application>Microsoft Office PowerPoint</Application>
  <PresentationFormat>Ekran Gösterisi (4:3)</PresentationFormat>
  <Paragraphs>295</Paragraphs>
  <Slides>64</Slides>
  <Notes>1</Notes>
  <HiddenSlides>0</HiddenSlides>
  <MMClips>0</MMClips>
  <ScaleCrop>false</ScaleCrop>
  <HeadingPairs>
    <vt:vector size="6" baseType="variant">
      <vt:variant>
        <vt:lpstr>Kullanılan Yazı Tipleri</vt:lpstr>
      </vt:variant>
      <vt:variant>
        <vt:i4>8</vt:i4>
      </vt:variant>
      <vt:variant>
        <vt:lpstr>Tema</vt:lpstr>
      </vt:variant>
      <vt:variant>
        <vt:i4>2</vt:i4>
      </vt:variant>
      <vt:variant>
        <vt:lpstr>Slayt Başlıkları</vt:lpstr>
      </vt:variant>
      <vt:variant>
        <vt:i4>64</vt:i4>
      </vt:variant>
    </vt:vector>
  </HeadingPairs>
  <TitlesOfParts>
    <vt:vector size="74" baseType="lpstr">
      <vt:lpstr>Arial</vt:lpstr>
      <vt:lpstr>Calibri</vt:lpstr>
      <vt:lpstr>Calisto MT</vt:lpstr>
      <vt:lpstr>Tahoma</vt:lpstr>
      <vt:lpstr>Trebuchet MS</vt:lpstr>
      <vt:lpstr>Verdana</vt:lpstr>
      <vt:lpstr>Wingdings</vt:lpstr>
      <vt:lpstr>Wingdings 3</vt:lpstr>
      <vt:lpstr>Doku</vt:lpstr>
      <vt:lpstr>Yüzeyler</vt:lpstr>
      <vt:lpstr>12.EFOM Mükemmellik Modeli, Kalite Standartları ve Kalite Ödülleri</vt:lpstr>
      <vt:lpstr>EFQM Mükemmellik Modeli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STANDART NEDİR?</vt:lpstr>
      <vt:lpstr>STANDARDİZASYONUN AMAÇLARI</vt:lpstr>
      <vt:lpstr>PowerPoint Sunusu</vt:lpstr>
      <vt:lpstr>PowerPoint Sunusu</vt:lpstr>
      <vt:lpstr>PowerPoint Sunusu</vt:lpstr>
      <vt:lpstr>PowerPoint Sunusu</vt:lpstr>
      <vt:lpstr>ISO  (International Organization For Standardization)</vt:lpstr>
      <vt:lpstr>PowerPoint Sunusu</vt:lpstr>
      <vt:lpstr>ISO 9000</vt:lpstr>
      <vt:lpstr>PowerPoint Sunusu</vt:lpstr>
      <vt:lpstr>PowerPoint Sunusu</vt:lpstr>
      <vt:lpstr>PowerPoint Sunusu</vt:lpstr>
      <vt:lpstr>PowerPoint Sunusu</vt:lpstr>
      <vt:lpstr>PowerPoint Sunusu</vt:lpstr>
      <vt:lpstr>PowerPoint Sunusu</vt:lpstr>
      <vt:lpstr>PowerPoint Sunusu</vt:lpstr>
      <vt:lpstr>SERTİFİKASYON</vt:lpstr>
      <vt:lpstr>PowerPoint Sunusu</vt:lpstr>
      <vt:lpstr>PowerPoint Sunusu</vt:lpstr>
      <vt:lpstr>PowerPoint Sunusu</vt:lpstr>
      <vt:lpstr>TSE</vt:lpstr>
      <vt:lpstr>PowerPoint Sunusu</vt:lpstr>
      <vt:lpstr>Deming Ödülleri (Japonya)</vt:lpstr>
      <vt:lpstr>PowerPoint Sunusu</vt:lpstr>
      <vt:lpstr>Deming Ödülü </vt:lpstr>
      <vt:lpstr>PowerPoint Sunusu</vt:lpstr>
      <vt:lpstr>Malcolm Baldrige Ulusal Kalite Ödülü (ABD)</vt:lpstr>
      <vt:lpstr>PowerPoint Sunusu</vt:lpstr>
      <vt:lpstr>EFQM Mükemmellik Ödülü</vt:lpstr>
      <vt:lpstr>Türkiye Mükemmellik Ödülleri (Ulusal Kalite Ödülleri (Türkiye))</vt:lpstr>
      <vt:lpstr>PowerPoint Sunusu</vt:lpstr>
      <vt:lpstr>PowerPoint Sunusu</vt:lpstr>
      <vt:lpstr>EKLER</vt:lpstr>
      <vt:lpstr>ISO</vt:lpstr>
      <vt:lpstr>PowerPoint Sunusu</vt:lpstr>
      <vt:lpstr>PowerPoint Sunusu</vt:lpstr>
      <vt:lpstr>KalDer</vt:lpstr>
      <vt:lpstr>PowerPoint Sunusu</vt:lpstr>
      <vt:lpstr>PowerPoint Sunusu</vt:lpstr>
      <vt:lpstr>PowerPoint Sunusu</vt:lpstr>
      <vt:lpstr>PowerPoint Sunusu</vt:lpstr>
      <vt:lpstr>PowerPoint Sunusu</vt:lpstr>
      <vt:lpstr>Ek 3: EFQM Üç Boyut (Açıklama)</vt:lpstr>
      <vt:lpstr>Ek 4: EFQM Üç Boyut (Açıklama)</vt:lpstr>
      <vt:lpstr>PowerPoint Sunusu</vt:lpstr>
      <vt:lpstr>PowerPoint Sunusu</vt:lpstr>
      <vt:lpstr>Diğer Sertifikasyonlar</vt:lpstr>
      <vt:lpstr>PowerPoint Sunusu</vt:lpstr>
      <vt:lpstr>PowerPoint Sunusu</vt:lpstr>
      <vt:lpstr>Ek 6: ISO Standart Hazırlama Süreci</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Toplam Kalite Yönetimi</dc:title>
  <dc:creator>mustafa girgin</dc:creator>
  <cp:lastModifiedBy>Cengizhan Topcu</cp:lastModifiedBy>
  <cp:revision>134</cp:revision>
  <dcterms:created xsi:type="dcterms:W3CDTF">2020-10-05T12:10:44Z</dcterms:created>
  <dcterms:modified xsi:type="dcterms:W3CDTF">2021-01-21T15:54:38Z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0x0101006A9E553F70E7B140B020DC563CB77D25</vt:lpwstr>
  </property>
</Properties>
</file>